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3.xml" ContentType="application/vnd.openxmlformats-officedocument.drawingml.chart+xml"/>
  <Override PartName="/ppt/notesSlides/notesSlide12.xml" ContentType="application/vnd.openxmlformats-officedocument.presentationml.notesSlide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charts/chart5.xml" ContentType="application/vnd.openxmlformats-officedocument.drawingml.chart+xml"/>
  <Override PartName="/ppt/notesSlides/notesSlide14.xml" ContentType="application/vnd.openxmlformats-officedocument.presentationml.notesSlide+xml"/>
  <Override PartName="/ppt/charts/chart6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11" r:id="rId2"/>
    <p:sldId id="555" r:id="rId3"/>
    <p:sldId id="551" r:id="rId4"/>
    <p:sldId id="577" r:id="rId5"/>
    <p:sldId id="578" r:id="rId6"/>
    <p:sldId id="554" r:id="rId7"/>
    <p:sldId id="568" r:id="rId8"/>
    <p:sldId id="575" r:id="rId9"/>
    <p:sldId id="557" r:id="rId10"/>
    <p:sldId id="558" r:id="rId11"/>
    <p:sldId id="569" r:id="rId12"/>
    <p:sldId id="572" r:id="rId13"/>
    <p:sldId id="559" r:id="rId14"/>
    <p:sldId id="573" r:id="rId15"/>
    <p:sldId id="576" r:id="rId16"/>
    <p:sldId id="553" r:id="rId17"/>
    <p:sldId id="561" r:id="rId18"/>
    <p:sldId id="562" r:id="rId19"/>
    <p:sldId id="570" r:id="rId20"/>
    <p:sldId id="378" r:id="rId21"/>
    <p:sldId id="574" r:id="rId22"/>
    <p:sldId id="571" r:id="rId23"/>
  </p:sldIdLst>
  <p:sldSz cx="9144000" cy="6858000" type="screen4x3"/>
  <p:notesSz cx="6669088" cy="9926638"/>
  <p:defaultTextStyle>
    <a:defPPr>
      <a:defRPr lang="nb-N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D493"/>
    <a:srgbClr val="00FF00"/>
    <a:srgbClr val="4D5252"/>
    <a:srgbClr val="474A49"/>
    <a:srgbClr val="A75D22"/>
    <a:srgbClr val="CB6F28"/>
    <a:srgbClr val="73411A"/>
    <a:srgbClr val="CB6E3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1" autoAdjust="0"/>
    <p:restoredTop sz="59882" autoAdjust="0"/>
  </p:normalViewPr>
  <p:slideViewPr>
    <p:cSldViewPr>
      <p:cViewPr>
        <p:scale>
          <a:sx n="110" d="100"/>
          <a:sy n="110" d="100"/>
        </p:scale>
        <p:origin x="-100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2" y="8676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-3040" y="-112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adeo.no\felles\F2826\Felles%20Filer\5%20-%20St&#248;\7%20-%20Pensjon\Alderspensjon\2014\Sysselsetting%202013K4%20050314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937336604094263E-2"/>
          <c:y val="1.8674764794682296E-2"/>
          <c:w val="0.6874743727757896"/>
          <c:h val="0.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Gjennomsnittsalder som "eldre" i arbeidslivet</c:v>
                </c:pt>
              </c:strCache>
            </c:strRef>
          </c:tx>
          <c:spPr>
            <a:ln w="50800">
              <a:solidFill>
                <a:srgbClr val="FF0000"/>
              </a:solidFill>
              <a:prstDash val="solid"/>
            </a:ln>
          </c:spPr>
          <c:marker>
            <c:symbol val="none"/>
          </c:marker>
          <c:dLbls>
            <c:numFmt formatCode="0.0" sourceLinked="0"/>
            <c:spPr>
              <a:noFill/>
              <a:ln w="26151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Sheet1!$B$1:$L$1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Sheet1!$B$2:$L$2</c:f>
              <c:numCache>
                <c:formatCode>0</c:formatCode>
                <c:ptCount val="11"/>
                <c:pt idx="0" formatCode="General">
                  <c:v>55</c:v>
                </c:pt>
                <c:pt idx="1">
                  <c:v>56</c:v>
                </c:pt>
                <c:pt idx="2" formatCode="General">
                  <c:v>56</c:v>
                </c:pt>
                <c:pt idx="3" formatCode="General">
                  <c:v>56</c:v>
                </c:pt>
                <c:pt idx="4" formatCode="General">
                  <c:v>56.6</c:v>
                </c:pt>
                <c:pt idx="5" formatCode="General">
                  <c:v>56.4</c:v>
                </c:pt>
                <c:pt idx="6" formatCode="General">
                  <c:v>56.8</c:v>
                </c:pt>
                <c:pt idx="7" formatCode="General">
                  <c:v>56.7</c:v>
                </c:pt>
                <c:pt idx="8" formatCode="General">
                  <c:v>57.7</c:v>
                </c:pt>
                <c:pt idx="9" formatCode="General">
                  <c:v>57.9</c:v>
                </c:pt>
                <c:pt idx="10" formatCode="General">
                  <c:v>57.9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05833600"/>
        <c:axId val="107110400"/>
      </c:lineChart>
      <c:catAx>
        <c:axId val="105833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30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4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107110400"/>
        <c:crosses val="autoZero"/>
        <c:auto val="1"/>
        <c:lblAlgn val="ctr"/>
        <c:lblOffset val="20"/>
        <c:tickLblSkip val="1"/>
        <c:tickMarkSkip val="1"/>
        <c:noMultiLvlLbl val="0"/>
      </c:catAx>
      <c:valAx>
        <c:axId val="107110400"/>
        <c:scaling>
          <c:orientation val="minMax"/>
          <c:max val="60"/>
          <c:min val="50"/>
        </c:scaling>
        <c:delete val="0"/>
        <c:axPos val="l"/>
        <c:numFmt formatCode="General" sourceLinked="0"/>
        <c:majorTickMark val="out"/>
        <c:minorTickMark val="none"/>
        <c:tickLblPos val="low"/>
        <c:spPr>
          <a:ln w="130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3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105833600"/>
        <c:crosses val="autoZero"/>
        <c:crossBetween val="between"/>
        <c:majorUnit val="1"/>
        <c:minorUnit val="0.1"/>
      </c:valAx>
      <c:spPr>
        <a:noFill/>
        <a:ln w="26151">
          <a:noFill/>
        </a:ln>
      </c:spPr>
    </c:plotArea>
    <c:legend>
      <c:legendPos val="r"/>
      <c:layout>
        <c:manualLayout>
          <c:xMode val="edge"/>
          <c:yMode val="edge"/>
          <c:x val="0.7743687252741368"/>
          <c:y val="0.18143661691216781"/>
          <c:w val="0.22090502398934828"/>
          <c:h val="0.25283751007830474"/>
        </c:manualLayout>
      </c:layout>
      <c:overlay val="0"/>
      <c:spPr>
        <a:solidFill>
          <a:schemeClr val="bg1"/>
        </a:solidFill>
        <a:ln w="3269">
          <a:solidFill>
            <a:schemeClr val="tx1"/>
          </a:solidFill>
          <a:prstDash val="solid"/>
        </a:ln>
      </c:spPr>
      <c:txPr>
        <a:bodyPr/>
        <a:lstStyle/>
        <a:p>
          <a:pPr>
            <a:defRPr sz="1133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3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nb-NO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19"/>
    </mc:Choice>
    <mc:Fallback>
      <c:style val="19"/>
    </mc:Fallback>
  </mc:AlternateContent>
  <c:chart>
    <c:autoTitleDeleted val="1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'Ark1'!$B$1</c:f>
              <c:strCache>
                <c:ptCount val="1"/>
                <c:pt idx="0">
                  <c:v>Kolonne1</c:v>
                </c:pt>
              </c:strCache>
            </c:strRef>
          </c:tx>
          <c:invertIfNegative val="0"/>
          <c:cat>
            <c:strRef>
              <c:f>'Ark1'!$A$2:$A$5</c:f>
              <c:strCache>
                <c:ptCount val="4"/>
                <c:pt idx="0">
                  <c:v>35 - 44</c:v>
                </c:pt>
                <c:pt idx="1">
                  <c:v>45 - 54</c:v>
                </c:pt>
                <c:pt idx="2">
                  <c:v>55 - 64</c:v>
                </c:pt>
                <c:pt idx="3">
                  <c:v>65 - 74</c:v>
                </c:pt>
              </c:strCache>
            </c:strRef>
          </c:cat>
          <c:val>
            <c:numRef>
              <c:f>'Ark1'!$B$2:$B$5</c:f>
              <c:numCache>
                <c:formatCode>0%</c:formatCode>
                <c:ptCount val="4"/>
                <c:pt idx="0">
                  <c:v>7.0000000000000034E-2</c:v>
                </c:pt>
                <c:pt idx="1">
                  <c:v>0.11000000000000014</c:v>
                </c:pt>
                <c:pt idx="2">
                  <c:v>0.17</c:v>
                </c:pt>
                <c:pt idx="3">
                  <c:v>0.4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4818048"/>
        <c:axId val="4819584"/>
        <c:axId val="0"/>
      </c:bar3DChart>
      <c:catAx>
        <c:axId val="4818048"/>
        <c:scaling>
          <c:orientation val="minMax"/>
        </c:scaling>
        <c:delete val="0"/>
        <c:axPos val="b"/>
        <c:majorTickMark val="none"/>
        <c:minorTickMark val="none"/>
        <c:tickLblPos val="nextTo"/>
        <c:crossAx val="4819584"/>
        <c:crosses val="autoZero"/>
        <c:auto val="1"/>
        <c:lblAlgn val="ctr"/>
        <c:lblOffset val="100"/>
        <c:noMultiLvlLbl val="0"/>
      </c:catAx>
      <c:valAx>
        <c:axId val="4819584"/>
        <c:scaling>
          <c:orientation val="minMax"/>
        </c:scaling>
        <c:delete val="1"/>
        <c:axPos val="l"/>
        <c:numFmt formatCode="0%" sourceLinked="1"/>
        <c:majorTickMark val="none"/>
        <c:minorTickMark val="none"/>
        <c:tickLblPos val="none"/>
        <c:crossAx val="481804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nb-NO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754912099276112"/>
          <c:y val="3.1073446327683617E-2"/>
          <c:w val="0.88140167928132285"/>
          <c:h val="0.84876053205213753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'Sys som andel av bef'!$X$13</c:f>
              <c:strCache>
                <c:ptCount val="1"/>
                <c:pt idx="0">
                  <c:v>2008</c:v>
                </c:pt>
              </c:strCache>
            </c:strRef>
          </c:tx>
          <c:invertIfNegative val="0"/>
          <c:cat>
            <c:strRef>
              <c:f>'Sys som andel av bef'!$AD$13:$AD$25</c:f>
              <c:strCache>
                <c:ptCount val="13"/>
                <c:pt idx="0">
                  <c:v>18-49*</c:v>
                </c:pt>
                <c:pt idx="1">
                  <c:v>50-59*</c:v>
                </c:pt>
                <c:pt idx="2">
                  <c:v>60</c:v>
                </c:pt>
                <c:pt idx="3">
                  <c:v>61</c:v>
                </c:pt>
                <c:pt idx="4">
                  <c:v>62</c:v>
                </c:pt>
                <c:pt idx="5">
                  <c:v>63</c:v>
                </c:pt>
                <c:pt idx="6">
                  <c:v>64</c:v>
                </c:pt>
                <c:pt idx="7">
                  <c:v>65</c:v>
                </c:pt>
                <c:pt idx="8">
                  <c:v>66</c:v>
                </c:pt>
                <c:pt idx="9">
                  <c:v>67</c:v>
                </c:pt>
                <c:pt idx="10">
                  <c:v>68</c:v>
                </c:pt>
                <c:pt idx="11">
                  <c:v>69</c:v>
                </c:pt>
                <c:pt idx="12">
                  <c:v>70</c:v>
                </c:pt>
              </c:strCache>
            </c:strRef>
          </c:cat>
          <c:val>
            <c:numRef>
              <c:f>'Sys som andel av bef'!$AE$13:$AE$25</c:f>
              <c:numCache>
                <c:formatCode>0</c:formatCode>
                <c:ptCount val="13"/>
                <c:pt idx="0">
                  <c:v>69.883804411672827</c:v>
                </c:pt>
                <c:pt idx="1">
                  <c:v>71.718553441560204</c:v>
                </c:pt>
                <c:pt idx="2">
                  <c:v>63.900175101575897</c:v>
                </c:pt>
                <c:pt idx="3">
                  <c:v>61.650452980309602</c:v>
                </c:pt>
                <c:pt idx="4">
                  <c:v>52.218700475435796</c:v>
                </c:pt>
                <c:pt idx="5">
                  <c:v>44.3959243085881</c:v>
                </c:pt>
                <c:pt idx="6">
                  <c:v>38.664889058184897</c:v>
                </c:pt>
                <c:pt idx="7">
                  <c:v>31.8893969272109</c:v>
                </c:pt>
                <c:pt idx="8">
                  <c:v>25.818457672522101</c:v>
                </c:pt>
                <c:pt idx="9">
                  <c:v>18.806574233598599</c:v>
                </c:pt>
                <c:pt idx="10">
                  <c:v>13.9500146701875</c:v>
                </c:pt>
                <c:pt idx="11">
                  <c:v>11.5770130304043</c:v>
                </c:pt>
                <c:pt idx="12">
                  <c:v>8.640927319029359</c:v>
                </c:pt>
              </c:numCache>
            </c:numRef>
          </c:val>
        </c:ser>
        <c:ser>
          <c:idx val="2"/>
          <c:order val="1"/>
          <c:tx>
            <c:strRef>
              <c:f>'Sys som andel av bef'!$S$13</c:f>
              <c:strCache>
                <c:ptCount val="1"/>
                <c:pt idx="0">
                  <c:v>2009</c:v>
                </c:pt>
              </c:strCache>
            </c:strRef>
          </c:tx>
          <c:spPr>
            <a:solidFill>
              <a:srgbClr val="005B82"/>
            </a:solidFill>
            <a:ln w="12700">
              <a:noFill/>
              <a:prstDash val="solid"/>
            </a:ln>
          </c:spPr>
          <c:invertIfNegative val="0"/>
          <c:cat>
            <c:strRef>
              <c:f>'Sys som andel av bef'!$AD$13:$AD$25</c:f>
              <c:strCache>
                <c:ptCount val="13"/>
                <c:pt idx="0">
                  <c:v>18-49*</c:v>
                </c:pt>
                <c:pt idx="1">
                  <c:v>50-59*</c:v>
                </c:pt>
                <c:pt idx="2">
                  <c:v>60</c:v>
                </c:pt>
                <c:pt idx="3">
                  <c:v>61</c:v>
                </c:pt>
                <c:pt idx="4">
                  <c:v>62</c:v>
                </c:pt>
                <c:pt idx="5">
                  <c:v>63</c:v>
                </c:pt>
                <c:pt idx="6">
                  <c:v>64</c:v>
                </c:pt>
                <c:pt idx="7">
                  <c:v>65</c:v>
                </c:pt>
                <c:pt idx="8">
                  <c:v>66</c:v>
                </c:pt>
                <c:pt idx="9">
                  <c:v>67</c:v>
                </c:pt>
                <c:pt idx="10">
                  <c:v>68</c:v>
                </c:pt>
                <c:pt idx="11">
                  <c:v>69</c:v>
                </c:pt>
                <c:pt idx="12">
                  <c:v>70</c:v>
                </c:pt>
              </c:strCache>
            </c:strRef>
          </c:cat>
          <c:val>
            <c:numRef>
              <c:f>'Sys som andel av bef'!$AF$13:$AF$25</c:f>
              <c:numCache>
                <c:formatCode>0</c:formatCode>
                <c:ptCount val="13"/>
                <c:pt idx="0">
                  <c:v>68.153297026042836</c:v>
                </c:pt>
                <c:pt idx="1">
                  <c:v>71.269028310585199</c:v>
                </c:pt>
                <c:pt idx="2">
                  <c:v>63.963324971888206</c:v>
                </c:pt>
                <c:pt idx="3">
                  <c:v>61.733315089111599</c:v>
                </c:pt>
                <c:pt idx="4">
                  <c:v>52.065809837830599</c:v>
                </c:pt>
                <c:pt idx="5">
                  <c:v>44.579138862149399</c:v>
                </c:pt>
                <c:pt idx="6">
                  <c:v>38.844508107909597</c:v>
                </c:pt>
                <c:pt idx="7">
                  <c:v>32.270533258975796</c:v>
                </c:pt>
                <c:pt idx="8">
                  <c:v>27.069414934396402</c:v>
                </c:pt>
                <c:pt idx="9">
                  <c:v>19.331925513534301</c:v>
                </c:pt>
                <c:pt idx="10">
                  <c:v>15.2843273231623</c:v>
                </c:pt>
                <c:pt idx="11">
                  <c:v>12.0403417694138</c:v>
                </c:pt>
                <c:pt idx="12">
                  <c:v>8.8997679551757294</c:v>
                </c:pt>
              </c:numCache>
            </c:numRef>
          </c:val>
        </c:ser>
        <c:ser>
          <c:idx val="3"/>
          <c:order val="2"/>
          <c:tx>
            <c:strRef>
              <c:f>'Sys som andel av bef'!$T$13</c:f>
              <c:strCache>
                <c:ptCount val="1"/>
                <c:pt idx="0">
                  <c:v>2010</c:v>
                </c:pt>
              </c:strCache>
            </c:strRef>
          </c:tx>
          <c:spPr>
            <a:solidFill>
              <a:srgbClr val="A2AE00"/>
            </a:solidFill>
            <a:ln w="12700">
              <a:noFill/>
              <a:prstDash val="solid"/>
            </a:ln>
          </c:spPr>
          <c:invertIfNegative val="0"/>
          <c:cat>
            <c:strRef>
              <c:f>'Sys som andel av bef'!$AD$13:$AD$25</c:f>
              <c:strCache>
                <c:ptCount val="13"/>
                <c:pt idx="0">
                  <c:v>18-49*</c:v>
                </c:pt>
                <c:pt idx="1">
                  <c:v>50-59*</c:v>
                </c:pt>
                <c:pt idx="2">
                  <c:v>60</c:v>
                </c:pt>
                <c:pt idx="3">
                  <c:v>61</c:v>
                </c:pt>
                <c:pt idx="4">
                  <c:v>62</c:v>
                </c:pt>
                <c:pt idx="5">
                  <c:v>63</c:v>
                </c:pt>
                <c:pt idx="6">
                  <c:v>64</c:v>
                </c:pt>
                <c:pt idx="7">
                  <c:v>65</c:v>
                </c:pt>
                <c:pt idx="8">
                  <c:v>66</c:v>
                </c:pt>
                <c:pt idx="9">
                  <c:v>67</c:v>
                </c:pt>
                <c:pt idx="10">
                  <c:v>68</c:v>
                </c:pt>
                <c:pt idx="11">
                  <c:v>69</c:v>
                </c:pt>
                <c:pt idx="12">
                  <c:v>70</c:v>
                </c:pt>
              </c:strCache>
            </c:strRef>
          </c:cat>
          <c:val>
            <c:numRef>
              <c:f>'Sys som andel av bef'!$AG$13:$AG$25</c:f>
              <c:numCache>
                <c:formatCode>0</c:formatCode>
                <c:ptCount val="13"/>
                <c:pt idx="0">
                  <c:v>68.035429253513925</c:v>
                </c:pt>
                <c:pt idx="1">
                  <c:v>71.606412444560021</c:v>
                </c:pt>
                <c:pt idx="2">
                  <c:v>64.742853163410999</c:v>
                </c:pt>
                <c:pt idx="3">
                  <c:v>62.583530558262602</c:v>
                </c:pt>
                <c:pt idx="4">
                  <c:v>51.898232679918699</c:v>
                </c:pt>
                <c:pt idx="5">
                  <c:v>44.516665535265801</c:v>
                </c:pt>
                <c:pt idx="6">
                  <c:v>39.045456788904801</c:v>
                </c:pt>
                <c:pt idx="7">
                  <c:v>32.461558436740702</c:v>
                </c:pt>
                <c:pt idx="8">
                  <c:v>27.734997861004203</c:v>
                </c:pt>
                <c:pt idx="9">
                  <c:v>20.4111047053084</c:v>
                </c:pt>
                <c:pt idx="10">
                  <c:v>15.7902417667948</c:v>
                </c:pt>
                <c:pt idx="11">
                  <c:v>13.2389370566378</c:v>
                </c:pt>
                <c:pt idx="12">
                  <c:v>9.6572525363312298</c:v>
                </c:pt>
              </c:numCache>
            </c:numRef>
          </c:val>
        </c:ser>
        <c:ser>
          <c:idx val="4"/>
          <c:order val="3"/>
          <c:tx>
            <c:strRef>
              <c:f>'Sys som andel av bef'!$U$13</c:f>
              <c:strCache>
                <c:ptCount val="1"/>
                <c:pt idx="0">
                  <c:v>2011</c:v>
                </c:pt>
              </c:strCache>
            </c:strRef>
          </c:tx>
          <c:spPr>
            <a:solidFill>
              <a:srgbClr val="E98300"/>
            </a:solidFill>
            <a:ln w="12700">
              <a:noFill/>
              <a:prstDash val="solid"/>
            </a:ln>
          </c:spPr>
          <c:invertIfNegative val="0"/>
          <c:cat>
            <c:strRef>
              <c:f>'Sys som andel av bef'!$AD$13:$AD$25</c:f>
              <c:strCache>
                <c:ptCount val="13"/>
                <c:pt idx="0">
                  <c:v>18-49*</c:v>
                </c:pt>
                <c:pt idx="1">
                  <c:v>50-59*</c:v>
                </c:pt>
                <c:pt idx="2">
                  <c:v>60</c:v>
                </c:pt>
                <c:pt idx="3">
                  <c:v>61</c:v>
                </c:pt>
                <c:pt idx="4">
                  <c:v>62</c:v>
                </c:pt>
                <c:pt idx="5">
                  <c:v>63</c:v>
                </c:pt>
                <c:pt idx="6">
                  <c:v>64</c:v>
                </c:pt>
                <c:pt idx="7">
                  <c:v>65</c:v>
                </c:pt>
                <c:pt idx="8">
                  <c:v>66</c:v>
                </c:pt>
                <c:pt idx="9">
                  <c:v>67</c:v>
                </c:pt>
                <c:pt idx="10">
                  <c:v>68</c:v>
                </c:pt>
                <c:pt idx="11">
                  <c:v>69</c:v>
                </c:pt>
                <c:pt idx="12">
                  <c:v>70</c:v>
                </c:pt>
              </c:strCache>
            </c:strRef>
          </c:cat>
          <c:val>
            <c:numRef>
              <c:f>'Sys som andel av bef'!$AH$13:$AH$25</c:f>
              <c:numCache>
                <c:formatCode>0</c:formatCode>
                <c:ptCount val="13"/>
                <c:pt idx="0">
                  <c:v>68.077440550094749</c:v>
                </c:pt>
                <c:pt idx="1">
                  <c:v>71.905668242503282</c:v>
                </c:pt>
                <c:pt idx="2">
                  <c:v>66.324332983286808</c:v>
                </c:pt>
                <c:pt idx="3">
                  <c:v>63.407630486929399</c:v>
                </c:pt>
                <c:pt idx="4">
                  <c:v>56.076815152578</c:v>
                </c:pt>
                <c:pt idx="5">
                  <c:v>46.628803668195104</c:v>
                </c:pt>
                <c:pt idx="6">
                  <c:v>40.213133542019506</c:v>
                </c:pt>
                <c:pt idx="7">
                  <c:v>33.451342142441597</c:v>
                </c:pt>
                <c:pt idx="8">
                  <c:v>28.263883684328899</c:v>
                </c:pt>
                <c:pt idx="9">
                  <c:v>20.8772171584936</c:v>
                </c:pt>
                <c:pt idx="10">
                  <c:v>16.931989132631301</c:v>
                </c:pt>
                <c:pt idx="11">
                  <c:v>13.725441861611701</c:v>
                </c:pt>
                <c:pt idx="12">
                  <c:v>10.095069517800601</c:v>
                </c:pt>
              </c:numCache>
            </c:numRef>
          </c:val>
        </c:ser>
        <c:ser>
          <c:idx val="5"/>
          <c:order val="4"/>
          <c:tx>
            <c:strRef>
              <c:f>'Sys som andel av bef'!$V$13</c:f>
              <c:strCache>
                <c:ptCount val="1"/>
                <c:pt idx="0">
                  <c:v>2012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cat>
            <c:strRef>
              <c:f>'Sys som andel av bef'!$AD$13:$AD$25</c:f>
              <c:strCache>
                <c:ptCount val="13"/>
                <c:pt idx="0">
                  <c:v>18-49*</c:v>
                </c:pt>
                <c:pt idx="1">
                  <c:v>50-59*</c:v>
                </c:pt>
                <c:pt idx="2">
                  <c:v>60</c:v>
                </c:pt>
                <c:pt idx="3">
                  <c:v>61</c:v>
                </c:pt>
                <c:pt idx="4">
                  <c:v>62</c:v>
                </c:pt>
                <c:pt idx="5">
                  <c:v>63</c:v>
                </c:pt>
                <c:pt idx="6">
                  <c:v>64</c:v>
                </c:pt>
                <c:pt idx="7">
                  <c:v>65</c:v>
                </c:pt>
                <c:pt idx="8">
                  <c:v>66</c:v>
                </c:pt>
                <c:pt idx="9">
                  <c:v>67</c:v>
                </c:pt>
                <c:pt idx="10">
                  <c:v>68</c:v>
                </c:pt>
                <c:pt idx="11">
                  <c:v>69</c:v>
                </c:pt>
                <c:pt idx="12">
                  <c:v>70</c:v>
                </c:pt>
              </c:strCache>
            </c:strRef>
          </c:cat>
          <c:val>
            <c:numRef>
              <c:f>'Sys som andel av bef'!$AI$13:$AI$25</c:f>
              <c:numCache>
                <c:formatCode>0</c:formatCode>
                <c:ptCount val="13"/>
                <c:pt idx="0">
                  <c:v>68.392775874331235</c:v>
                </c:pt>
                <c:pt idx="1">
                  <c:v>72.215367896755097</c:v>
                </c:pt>
                <c:pt idx="2">
                  <c:v>66.854813955867797</c:v>
                </c:pt>
                <c:pt idx="3">
                  <c:v>65.071864540263803</c:v>
                </c:pt>
                <c:pt idx="4">
                  <c:v>56.739977777385796</c:v>
                </c:pt>
                <c:pt idx="5">
                  <c:v>50.778684182646508</c:v>
                </c:pt>
                <c:pt idx="6">
                  <c:v>42.806587245970604</c:v>
                </c:pt>
                <c:pt idx="7">
                  <c:v>34.461756129544305</c:v>
                </c:pt>
                <c:pt idx="8">
                  <c:v>29.360523665659599</c:v>
                </c:pt>
                <c:pt idx="9">
                  <c:v>21.050634592400101</c:v>
                </c:pt>
                <c:pt idx="10">
                  <c:v>17.135447835627399</c:v>
                </c:pt>
                <c:pt idx="11">
                  <c:v>14.6710676075575</c:v>
                </c:pt>
                <c:pt idx="12">
                  <c:v>10.268147481114601</c:v>
                </c:pt>
              </c:numCache>
            </c:numRef>
          </c:val>
        </c:ser>
        <c:ser>
          <c:idx val="0"/>
          <c:order val="5"/>
          <c:tx>
            <c:strRef>
              <c:f>'Sys som andel av bef'!$W$13</c:f>
              <c:strCache>
                <c:ptCount val="1"/>
                <c:pt idx="0">
                  <c:v>2013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txPr>
              <a:bodyPr/>
              <a:lstStyle/>
              <a:p>
                <a:pPr>
                  <a:defRPr sz="1600"/>
                </a:pPr>
                <a:endParaRPr lang="nb-N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'Sys som andel av bef'!$AD$13:$AD$25</c:f>
              <c:strCache>
                <c:ptCount val="13"/>
                <c:pt idx="0">
                  <c:v>18-49*</c:v>
                </c:pt>
                <c:pt idx="1">
                  <c:v>50-59*</c:v>
                </c:pt>
                <c:pt idx="2">
                  <c:v>60</c:v>
                </c:pt>
                <c:pt idx="3">
                  <c:v>61</c:v>
                </c:pt>
                <c:pt idx="4">
                  <c:v>62</c:v>
                </c:pt>
                <c:pt idx="5">
                  <c:v>63</c:v>
                </c:pt>
                <c:pt idx="6">
                  <c:v>64</c:v>
                </c:pt>
                <c:pt idx="7">
                  <c:v>65</c:v>
                </c:pt>
                <c:pt idx="8">
                  <c:v>66</c:v>
                </c:pt>
                <c:pt idx="9">
                  <c:v>67</c:v>
                </c:pt>
                <c:pt idx="10">
                  <c:v>68</c:v>
                </c:pt>
                <c:pt idx="11">
                  <c:v>69</c:v>
                </c:pt>
                <c:pt idx="12">
                  <c:v>70</c:v>
                </c:pt>
              </c:strCache>
            </c:strRef>
          </c:cat>
          <c:val>
            <c:numRef>
              <c:f>'Sys som andel av bef'!$AJ$13:$AJ$25</c:f>
              <c:numCache>
                <c:formatCode>0</c:formatCode>
                <c:ptCount val="13"/>
                <c:pt idx="0">
                  <c:v>68.468454407089467</c:v>
                </c:pt>
                <c:pt idx="1">
                  <c:v>72.542364968955695</c:v>
                </c:pt>
                <c:pt idx="2">
                  <c:v>66.837258632009593</c:v>
                </c:pt>
                <c:pt idx="3">
                  <c:v>65.636369877119506</c:v>
                </c:pt>
                <c:pt idx="4">
                  <c:v>57.653272763326299</c:v>
                </c:pt>
                <c:pt idx="5">
                  <c:v>51.107592121416999</c:v>
                </c:pt>
                <c:pt idx="6">
                  <c:v>45.860859345786096</c:v>
                </c:pt>
                <c:pt idx="7">
                  <c:v>36.232703624507401</c:v>
                </c:pt>
                <c:pt idx="8">
                  <c:v>29.800839852938598</c:v>
                </c:pt>
                <c:pt idx="9">
                  <c:v>21.202859423021401</c:v>
                </c:pt>
                <c:pt idx="10">
                  <c:v>16.8502393172251</c:v>
                </c:pt>
                <c:pt idx="11">
                  <c:v>14.404448938321501</c:v>
                </c:pt>
                <c:pt idx="12">
                  <c:v>10.7781804750802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777792"/>
        <c:axId val="105796736"/>
      </c:barChart>
      <c:catAx>
        <c:axId val="105777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800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105796736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105796736"/>
        <c:scaling>
          <c:orientation val="minMax"/>
          <c:max val="8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#,##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2375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105777792"/>
        <c:crosses val="autoZero"/>
        <c:crossBetween val="between"/>
      </c:valAx>
      <c:spPr>
        <a:solidFill>
          <a:srgbClr val="FFFFFF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6797761102974413"/>
          <c:y val="0.1096045197740113"/>
          <c:w val="0.10556037774928365"/>
          <c:h val="0.40902815961564126"/>
        </c:manualLayout>
      </c:layout>
      <c:overlay val="1"/>
      <c:spPr>
        <a:solidFill>
          <a:srgbClr val="FFFFFF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2185" b="0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nb-NO"/>
        </a:p>
      </c:txPr>
    </c:legend>
    <c:plotVisOnly val="1"/>
    <c:dispBlanksAs val="gap"/>
    <c:showDLblsOverMax val="0"/>
  </c:chart>
  <c:spPr>
    <a:noFill/>
    <a:ln w="9525">
      <a:noFill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nb-NO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1937336604094263E-2"/>
          <c:y val="1.8674764794682289E-2"/>
          <c:w val="0.73062176345547281"/>
          <c:h val="0.92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Gjennomsnittlig ønsket pensjonsalder</c:v>
                </c:pt>
              </c:strCache>
            </c:strRef>
          </c:tx>
          <c:spPr>
            <a:ln w="50800">
              <a:solidFill>
                <a:srgbClr val="FF0000"/>
              </a:solidFill>
              <a:prstDash val="solid"/>
            </a:ln>
          </c:spPr>
          <c:marker>
            <c:symbol val="none"/>
          </c:marker>
          <c:dLbls>
            <c:numFmt formatCode="0.0" sourceLinked="0"/>
            <c:spPr>
              <a:noFill/>
              <a:ln w="26151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Sheet1!$B$1:$L$1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Sheet1!$B$2:$L$2</c:f>
              <c:numCache>
                <c:formatCode>0</c:formatCode>
                <c:ptCount val="11"/>
                <c:pt idx="0" formatCode="General">
                  <c:v>61</c:v>
                </c:pt>
                <c:pt idx="1">
                  <c:v>62</c:v>
                </c:pt>
                <c:pt idx="2" formatCode="General">
                  <c:v>62</c:v>
                </c:pt>
                <c:pt idx="3" formatCode="General">
                  <c:v>62</c:v>
                </c:pt>
                <c:pt idx="4" formatCode="General">
                  <c:v>62.5</c:v>
                </c:pt>
                <c:pt idx="5" formatCode="General">
                  <c:v>62.9</c:v>
                </c:pt>
                <c:pt idx="6" formatCode="General">
                  <c:v>63.2</c:v>
                </c:pt>
                <c:pt idx="7" formatCode="General">
                  <c:v>63.2</c:v>
                </c:pt>
                <c:pt idx="8" formatCode="General">
                  <c:v>65</c:v>
                </c:pt>
                <c:pt idx="9" formatCode="General">
                  <c:v>64.400000000000006</c:v>
                </c:pt>
                <c:pt idx="10" formatCode="General">
                  <c:v>65.099999999999994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3885568"/>
        <c:axId val="113888256"/>
      </c:lineChart>
      <c:catAx>
        <c:axId val="113885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130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441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113888256"/>
        <c:crosses val="autoZero"/>
        <c:auto val="1"/>
        <c:lblAlgn val="ctr"/>
        <c:lblOffset val="20"/>
        <c:tickLblSkip val="1"/>
        <c:tickMarkSkip val="1"/>
        <c:noMultiLvlLbl val="0"/>
      </c:catAx>
      <c:valAx>
        <c:axId val="113888256"/>
        <c:scaling>
          <c:orientation val="minMax"/>
          <c:max val="70"/>
          <c:min val="60"/>
        </c:scaling>
        <c:delete val="0"/>
        <c:axPos val="l"/>
        <c:numFmt formatCode="General" sourceLinked="0"/>
        <c:majorTickMark val="out"/>
        <c:minorTickMark val="none"/>
        <c:tickLblPos val="low"/>
        <c:spPr>
          <a:ln w="13076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23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113885568"/>
        <c:crosses val="autoZero"/>
        <c:crossBetween val="between"/>
        <c:majorUnit val="1"/>
        <c:minorUnit val="0.1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80682604906761557"/>
          <c:y val="0.18143661691216775"/>
          <c:w val="0.18844768074727408"/>
          <c:h val="0.25283751007830474"/>
        </c:manualLayout>
      </c:layout>
      <c:overlay val="0"/>
      <c:spPr>
        <a:solidFill>
          <a:schemeClr val="bg1"/>
        </a:solidFill>
        <a:ln w="3269">
          <a:solidFill>
            <a:schemeClr val="tx1"/>
          </a:solidFill>
          <a:prstDash val="solid"/>
        </a:ln>
      </c:spPr>
      <c:txPr>
        <a:bodyPr/>
        <a:lstStyle/>
        <a:p>
          <a:pPr>
            <a:defRPr sz="1133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23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nb-NO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052338435698048E-2"/>
          <c:y val="2.8142589118198596E-2"/>
          <c:w val="0.73382318227494703"/>
          <c:h val="0.90994371482176351"/>
        </c:manualLayout>
      </c:layout>
      <c:lineChart>
        <c:grouping val="standar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Helt + delvis enig</c:v>
                </c:pt>
              </c:strCache>
            </c:strRef>
          </c:tx>
          <c:spPr>
            <a:ln>
              <a:solidFill>
                <a:srgbClr val="00B050"/>
              </a:solidFill>
            </a:ln>
          </c:spPr>
          <c:marker>
            <c:symbol val="none"/>
          </c:marker>
          <c:dLbls>
            <c:numFmt formatCode="0" sourceLinked="0"/>
            <c:spPr>
              <a:noFill/>
              <a:ln w="22968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Sheet1!$B$1:$L$1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Sheet1!$B$2:$L$2</c:f>
              <c:numCache>
                <c:formatCode>General</c:formatCode>
                <c:ptCount val="11"/>
                <c:pt idx="0">
                  <c:v>71</c:v>
                </c:pt>
                <c:pt idx="1">
                  <c:v>76</c:v>
                </c:pt>
                <c:pt idx="2">
                  <c:v>76</c:v>
                </c:pt>
                <c:pt idx="3">
                  <c:v>80</c:v>
                </c:pt>
                <c:pt idx="4">
                  <c:v>83</c:v>
                </c:pt>
                <c:pt idx="5">
                  <c:v>81</c:v>
                </c:pt>
                <c:pt idx="6">
                  <c:v>81</c:v>
                </c:pt>
                <c:pt idx="7">
                  <c:v>80</c:v>
                </c:pt>
                <c:pt idx="8">
                  <c:v>84</c:v>
                </c:pt>
                <c:pt idx="9">
                  <c:v>83</c:v>
                </c:pt>
                <c:pt idx="10">
                  <c:v>87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Hverken enig eller uenig</c:v>
                </c:pt>
              </c:strCache>
            </c:strRef>
          </c:tx>
          <c:spPr>
            <a:ln w="25400">
              <a:solidFill>
                <a:srgbClr val="002060"/>
              </a:solidFill>
            </a:ln>
          </c:spPr>
          <c:marker>
            <c:symbol val="none"/>
          </c:marker>
          <c:dLbls>
            <c:numFmt formatCode="0" sourceLinked="0"/>
            <c:spPr>
              <a:noFill/>
              <a:ln w="22968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Sheet1!$B$1:$L$1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Sheet1!$B$3:$L$3</c:f>
              <c:numCache>
                <c:formatCode>General</c:formatCode>
                <c:ptCount val="11"/>
                <c:pt idx="0">
                  <c:v>10</c:v>
                </c:pt>
                <c:pt idx="1">
                  <c:v>9</c:v>
                </c:pt>
                <c:pt idx="2">
                  <c:v>10</c:v>
                </c:pt>
                <c:pt idx="3">
                  <c:v>8</c:v>
                </c:pt>
                <c:pt idx="4">
                  <c:v>8</c:v>
                </c:pt>
                <c:pt idx="5">
                  <c:v>9</c:v>
                </c:pt>
                <c:pt idx="6">
                  <c:v>7</c:v>
                </c:pt>
                <c:pt idx="7">
                  <c:v>10</c:v>
                </c:pt>
                <c:pt idx="8">
                  <c:v>8</c:v>
                </c:pt>
                <c:pt idx="9">
                  <c:v>7</c:v>
                </c:pt>
                <c:pt idx="10">
                  <c:v>7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Helt eller delvis uenig</c:v>
                </c:pt>
              </c:strCache>
            </c:strRef>
          </c:tx>
          <c:spPr>
            <a:ln w="38100">
              <a:solidFill>
                <a:srgbClr val="FF0000"/>
              </a:solidFill>
              <a:prstDash val="solid"/>
            </a:ln>
          </c:spPr>
          <c:marker>
            <c:symbol val="none"/>
          </c:marker>
          <c:dLbls>
            <c:spPr>
              <a:noFill/>
              <a:ln w="22968">
                <a:noFill/>
              </a:ln>
            </c:spPr>
            <c:txPr>
              <a:bodyPr/>
              <a:lstStyle/>
              <a:p>
                <a:pPr>
                  <a:defRPr sz="1200" b="1" i="0" u="none" strike="noStrike" baseline="0">
                    <a:solidFill>
                      <a:schemeClr val="tx1"/>
                    </a:solidFill>
                    <a:latin typeface="Arial"/>
                    <a:ea typeface="Arial"/>
                    <a:cs typeface="Arial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Sheet1!$B$1:$L$1</c:f>
              <c:numCache>
                <c:formatCode>General</c:formatCode>
                <c:ptCount val="11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  <c:pt idx="10">
                  <c:v>2013</c:v>
                </c:pt>
              </c:numCache>
            </c:numRef>
          </c:cat>
          <c:val>
            <c:numRef>
              <c:f>Sheet1!$B$4:$L$4</c:f>
              <c:numCache>
                <c:formatCode>General</c:formatCode>
                <c:ptCount val="11"/>
                <c:pt idx="0">
                  <c:v>16</c:v>
                </c:pt>
                <c:pt idx="1">
                  <c:v>14</c:v>
                </c:pt>
                <c:pt idx="2">
                  <c:v>13</c:v>
                </c:pt>
                <c:pt idx="3">
                  <c:v>10</c:v>
                </c:pt>
                <c:pt idx="4">
                  <c:v>8</c:v>
                </c:pt>
                <c:pt idx="5">
                  <c:v>9</c:v>
                </c:pt>
                <c:pt idx="6">
                  <c:v>11</c:v>
                </c:pt>
                <c:pt idx="7">
                  <c:v>10</c:v>
                </c:pt>
                <c:pt idx="8">
                  <c:v>7</c:v>
                </c:pt>
                <c:pt idx="9">
                  <c:v>9</c:v>
                </c:pt>
                <c:pt idx="10">
                  <c:v>6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4290688"/>
        <c:axId val="114292224"/>
      </c:lineChart>
      <c:catAx>
        <c:axId val="11429068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114292224"/>
        <c:crosses val="autoZero"/>
        <c:auto val="1"/>
        <c:lblAlgn val="ctr"/>
        <c:lblOffset val="20"/>
        <c:tickLblSkip val="1"/>
        <c:tickMarkSkip val="1"/>
        <c:noMultiLvlLbl val="0"/>
      </c:catAx>
      <c:valAx>
        <c:axId val="114292224"/>
        <c:scaling>
          <c:orientation val="minMax"/>
          <c:max val="100"/>
          <c:min val="0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1484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114290688"/>
        <c:crosses val="autoZero"/>
        <c:crossBetween val="between"/>
        <c:majorUnit val="25"/>
      </c:valAx>
      <c:spPr>
        <a:noFill/>
        <a:ln w="22968">
          <a:noFill/>
        </a:ln>
      </c:spPr>
    </c:plotArea>
    <c:legend>
      <c:legendPos val="r"/>
      <c:layout>
        <c:manualLayout>
          <c:xMode val="edge"/>
          <c:yMode val="edge"/>
          <c:x val="0.84647132643384249"/>
          <c:y val="0.29643527204502812"/>
          <c:w val="0.14105053180710361"/>
          <c:h val="0.36119847544515182"/>
        </c:manualLayout>
      </c:layout>
      <c:overlay val="0"/>
      <c:spPr>
        <a:solidFill>
          <a:schemeClr val="bg1"/>
        </a:solidFill>
        <a:ln w="2871">
          <a:solidFill>
            <a:schemeClr val="tx1"/>
          </a:solidFill>
          <a:prstDash val="solid"/>
        </a:ln>
      </c:spPr>
      <c:txPr>
        <a:bodyPr/>
        <a:lstStyle/>
        <a:p>
          <a:pPr>
            <a:defRPr sz="995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8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nb-NO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b-NO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1679785746280026"/>
          <c:y val="1.6971637380794043E-2"/>
          <c:w val="0.69230660923855902"/>
          <c:h val="0.9151943462897526"/>
        </c:manualLayout>
      </c:layout>
      <c:lineChart>
        <c:grouping val="standard"/>
        <c:varyColors val="0"/>
        <c:ser>
          <c:idx val="1"/>
          <c:order val="0"/>
          <c:tx>
            <c:strRef>
              <c:f>Sheet1!$A$4</c:f>
              <c:strCache>
                <c:ptCount val="1"/>
                <c:pt idx="0">
                  <c:v>Lite ettertraktet</c:v>
                </c:pt>
              </c:strCache>
            </c:strRef>
          </c:tx>
          <c:spPr>
            <a:ln w="44450">
              <a:solidFill>
                <a:srgbClr val="FF0000"/>
              </a:solidFill>
            </a:ln>
          </c:spPr>
          <c:marker>
            <c:symbol val="none"/>
          </c:marker>
          <c:dLbls>
            <c:dLbl>
              <c:idx val="5"/>
              <c:layout/>
              <c:dLblPos val="b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FF0000"/>
                    </a:solidFill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Sheet1!$B$1:$G$1</c:f>
              <c:numCache>
                <c:formatCode>General</c:formatCode>
                <c:ptCount val="6"/>
                <c:pt idx="0">
                  <c:v>2007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Sheet1!$B$4:$G$4</c:f>
              <c:numCache>
                <c:formatCode>General</c:formatCode>
                <c:ptCount val="6"/>
                <c:pt idx="0">
                  <c:v>47</c:v>
                </c:pt>
                <c:pt idx="1">
                  <c:v>39</c:v>
                </c:pt>
                <c:pt idx="2">
                  <c:v>41</c:v>
                </c:pt>
                <c:pt idx="3">
                  <c:v>40</c:v>
                </c:pt>
                <c:pt idx="4">
                  <c:v>41</c:v>
                </c:pt>
                <c:pt idx="5">
                  <c:v>39</c:v>
                </c:pt>
              </c:numCache>
            </c:numRef>
          </c:val>
          <c:smooth val="0"/>
        </c:ser>
        <c:ser>
          <c:idx val="0"/>
          <c:order val="1"/>
          <c:tx>
            <c:strRef>
              <c:f>Sheet1!$A$3</c:f>
              <c:strCache>
                <c:ptCount val="1"/>
                <c:pt idx="0">
                  <c:v>Ganske ettertraktet</c:v>
                </c:pt>
              </c:strCache>
            </c:strRef>
          </c:tx>
          <c:spPr>
            <a:ln w="44450">
              <a:solidFill>
                <a:srgbClr val="92D050"/>
              </a:solidFill>
            </a:ln>
          </c:spPr>
          <c:marker>
            <c:symbol val="none"/>
          </c:marker>
          <c:dLbls>
            <c:dLbl>
              <c:idx val="5"/>
              <c:layout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400" b="1">
                    <a:solidFill>
                      <a:srgbClr val="92D050"/>
                    </a:solidFill>
                  </a:defRPr>
                </a:pPr>
                <a:endParaRPr lang="nb-NO"/>
              </a:p>
            </c:txPr>
            <c:dLblPos val="b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Sheet1!$B$1:$G$1</c:f>
              <c:numCache>
                <c:formatCode>General</c:formatCode>
                <c:ptCount val="6"/>
                <c:pt idx="0">
                  <c:v>2007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Sheet1!$B$3:$G$3</c:f>
              <c:numCache>
                <c:formatCode>General</c:formatCode>
                <c:ptCount val="6"/>
                <c:pt idx="0">
                  <c:v>32</c:v>
                </c:pt>
                <c:pt idx="1">
                  <c:v>43</c:v>
                </c:pt>
                <c:pt idx="2">
                  <c:v>39</c:v>
                </c:pt>
                <c:pt idx="3">
                  <c:v>36</c:v>
                </c:pt>
                <c:pt idx="4">
                  <c:v>38</c:v>
                </c:pt>
                <c:pt idx="5">
                  <c:v>40</c:v>
                </c:pt>
              </c:numCache>
            </c:numRef>
          </c:val>
          <c:smooth val="0"/>
        </c:ser>
        <c:ser>
          <c:idx val="4"/>
          <c:order val="2"/>
          <c:tx>
            <c:strRef>
              <c:f>Sheet1!$A$2</c:f>
              <c:strCache>
                <c:ptCount val="1"/>
                <c:pt idx="0">
                  <c:v>Meget ettertraktet</c:v>
                </c:pt>
              </c:strCache>
            </c:strRef>
          </c:tx>
          <c:spPr>
            <a:ln w="44450">
              <a:solidFill>
                <a:srgbClr val="00B050"/>
              </a:solidFill>
              <a:prstDash val="solid"/>
            </a:ln>
          </c:spPr>
          <c:marker>
            <c:symbol val="none"/>
          </c:marker>
          <c:dLbls>
            <c:spPr>
              <a:noFill/>
              <a:ln w="22975">
                <a:noFill/>
              </a:ln>
            </c:spPr>
            <c:txPr>
              <a:bodyPr/>
              <a:lstStyle/>
              <a:p>
                <a:pPr>
                  <a:defRPr sz="1400" b="1" i="0" u="none" strike="noStrike" baseline="0">
                    <a:solidFill>
                      <a:srgbClr val="00B050"/>
                    </a:solidFill>
                    <a:latin typeface="Arial"/>
                    <a:ea typeface="Arial"/>
                    <a:cs typeface="Arial"/>
                  </a:defRPr>
                </a:pPr>
                <a:endParaRPr lang="nb-NO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numRef>
              <c:f>Sheet1!$B$1:$G$1</c:f>
              <c:numCache>
                <c:formatCode>General</c:formatCode>
                <c:ptCount val="6"/>
                <c:pt idx="0">
                  <c:v>2007</c:v>
                </c:pt>
                <c:pt idx="1">
                  <c:v>2009</c:v>
                </c:pt>
                <c:pt idx="2">
                  <c:v>2010</c:v>
                </c:pt>
                <c:pt idx="3">
                  <c:v>2011</c:v>
                </c:pt>
                <c:pt idx="4">
                  <c:v>2012</c:v>
                </c:pt>
                <c:pt idx="5">
                  <c:v>2013</c:v>
                </c:pt>
              </c:numCache>
            </c:numRef>
          </c:cat>
          <c:val>
            <c:numRef>
              <c:f>Sheet1!$B$2:$G$2</c:f>
              <c:numCache>
                <c:formatCode>General</c:formatCode>
                <c:ptCount val="6"/>
                <c:pt idx="0">
                  <c:v>10</c:v>
                </c:pt>
                <c:pt idx="1">
                  <c:v>10</c:v>
                </c:pt>
                <c:pt idx="2">
                  <c:v>9</c:v>
                </c:pt>
                <c:pt idx="3">
                  <c:v>14</c:v>
                </c:pt>
                <c:pt idx="4">
                  <c:v>9</c:v>
                </c:pt>
                <c:pt idx="5">
                  <c:v>9</c:v>
                </c:pt>
              </c:numCache>
            </c:numRef>
          </c:val>
          <c:smooth val="0"/>
        </c:ser>
        <c:dLbls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114333568"/>
        <c:axId val="114335104"/>
      </c:lineChart>
      <c:catAx>
        <c:axId val="1143335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114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5" b="0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114335104"/>
        <c:crosses val="autoZero"/>
        <c:auto val="1"/>
        <c:lblAlgn val="ctr"/>
        <c:lblOffset val="20"/>
        <c:tickLblSkip val="1"/>
        <c:tickMarkSkip val="1"/>
        <c:noMultiLvlLbl val="0"/>
      </c:catAx>
      <c:valAx>
        <c:axId val="114335104"/>
        <c:scaling>
          <c:orientation val="minMax"/>
          <c:max val="100"/>
          <c:min val="0"/>
        </c:scaling>
        <c:delete val="0"/>
        <c:axPos val="l"/>
        <c:numFmt formatCode="General" sourceLinked="0"/>
        <c:majorTickMark val="out"/>
        <c:minorTickMark val="none"/>
        <c:tickLblPos val="nextTo"/>
        <c:spPr>
          <a:ln w="11487">
            <a:solidFill>
              <a:schemeClr val="tx1"/>
            </a:solidFill>
            <a:prstDash val="solid"/>
          </a:ln>
        </c:spPr>
        <c:txPr>
          <a:bodyPr rot="0" vert="horz"/>
          <a:lstStyle/>
          <a:p>
            <a:pPr>
              <a:defRPr sz="1085" b="1" i="0" u="none" strike="noStrike" baseline="0">
                <a:solidFill>
                  <a:schemeClr val="tx1"/>
                </a:solidFill>
                <a:latin typeface="Arial"/>
                <a:ea typeface="Arial"/>
                <a:cs typeface="Arial"/>
              </a:defRPr>
            </a:pPr>
            <a:endParaRPr lang="nb-NO"/>
          </a:p>
        </c:txPr>
        <c:crossAx val="114333568"/>
        <c:crosses val="autoZero"/>
        <c:crossBetween val="between"/>
        <c:majorUnit val="25"/>
      </c:valAx>
      <c:spPr>
        <a:noFill/>
        <a:ln w="22975">
          <a:noFill/>
        </a:ln>
      </c:spPr>
    </c:plotArea>
    <c:legend>
      <c:legendPos val="r"/>
      <c:layout>
        <c:manualLayout>
          <c:xMode val="edge"/>
          <c:yMode val="edge"/>
          <c:x val="0.80799119179414569"/>
          <c:y val="0.27443932272381499"/>
          <c:w val="0.18527906359286875"/>
          <c:h val="0.46236220472441014"/>
        </c:manualLayout>
      </c:layout>
      <c:overlay val="0"/>
      <c:spPr>
        <a:solidFill>
          <a:schemeClr val="bg1"/>
        </a:solidFill>
        <a:ln w="2872">
          <a:solidFill>
            <a:schemeClr val="tx1"/>
          </a:solidFill>
          <a:prstDash val="solid"/>
        </a:ln>
      </c:spPr>
      <c:txPr>
        <a:bodyPr/>
        <a:lstStyle/>
        <a:p>
          <a:pPr>
            <a:defRPr sz="1100" b="0" i="0" u="none" strike="noStrike" baseline="0">
              <a:solidFill>
                <a:schemeClr val="tx1"/>
              </a:solidFill>
              <a:latin typeface="Arial"/>
              <a:ea typeface="Arial"/>
              <a:cs typeface="Arial"/>
            </a:defRPr>
          </a:pPr>
          <a:endParaRPr lang="nb-NO"/>
        </a:p>
      </c:txPr>
    </c:legend>
    <c:plotVisOnly val="1"/>
    <c:dispBlanksAs val="gap"/>
    <c:showDLblsOverMax val="0"/>
  </c:chart>
  <c:spPr>
    <a:noFill/>
    <a:ln>
      <a:noFill/>
    </a:ln>
  </c:spPr>
  <c:txPr>
    <a:bodyPr/>
    <a:lstStyle/>
    <a:p>
      <a:pPr>
        <a:defRPr sz="1085" b="0" i="0" u="none" strike="noStrike" baseline="0">
          <a:solidFill>
            <a:schemeClr val="tx1"/>
          </a:solidFill>
          <a:latin typeface="Arial"/>
          <a:ea typeface="Arial"/>
          <a:cs typeface="Arial"/>
        </a:defRPr>
      </a:pPr>
      <a:endParaRPr lang="nb-NO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89867" cy="49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25" tIns="45213" rIns="90425" bIns="4521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8156" y="1"/>
            <a:ext cx="2889867" cy="49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25" tIns="45213" rIns="90425" bIns="4521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28063"/>
            <a:ext cx="2889867" cy="49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25" tIns="45213" rIns="90425" bIns="452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8156" y="9428063"/>
            <a:ext cx="2889867" cy="49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25" tIns="45213" rIns="90425" bIns="452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EF66AF84-29BE-4146-BA73-FC8E69BBF9B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6807304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1"/>
            <a:ext cx="2889867" cy="49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25" tIns="45213" rIns="90425" bIns="45213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7089" y="1"/>
            <a:ext cx="2890934" cy="49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25" tIns="45213" rIns="90425" bIns="4521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2488" y="744538"/>
            <a:ext cx="4964112" cy="37242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7550" y="4716396"/>
            <a:ext cx="5335057" cy="4465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25" tIns="45213" rIns="90425" bIns="45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noProof="0" smtClean="0"/>
              <a:t>Klikk for å redigere tekststiler i malen</a:t>
            </a:r>
          </a:p>
          <a:p>
            <a:pPr lvl="1"/>
            <a:r>
              <a:rPr lang="nb-NO" noProof="0" smtClean="0"/>
              <a:t>Andre nivå</a:t>
            </a:r>
          </a:p>
          <a:p>
            <a:pPr lvl="2"/>
            <a:r>
              <a:rPr lang="nb-NO" noProof="0" smtClean="0"/>
              <a:t>Tredje nivå</a:t>
            </a:r>
          </a:p>
          <a:p>
            <a:pPr lvl="3"/>
            <a:r>
              <a:rPr lang="nb-NO" noProof="0" smtClean="0"/>
              <a:t>Fjerde nivå</a:t>
            </a:r>
          </a:p>
          <a:p>
            <a:pPr lvl="4"/>
            <a:r>
              <a:rPr lang="nb-NO" noProof="0" smtClean="0"/>
              <a:t>Femte nivå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28063"/>
            <a:ext cx="2889867" cy="49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25" tIns="45213" rIns="90425" bIns="45213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nb-NO" dirty="0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7089" y="9428063"/>
            <a:ext cx="2890934" cy="49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425" tIns="45213" rIns="90425" bIns="45213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9FFEDCD-6B2B-4B16-B218-19B5944F7AC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221165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5B3D7B-547A-42A3-BD1F-FA9968AAF616}" type="slidenum">
              <a:rPr lang="nb-NO"/>
              <a:pPr/>
              <a:t>1</a:t>
            </a:fld>
            <a:endParaRPr lang="nb-NO" dirty="0"/>
          </a:p>
        </p:txBody>
      </p:sp>
      <p:sp>
        <p:nvSpPr>
          <p:cNvPr id="1310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1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nb-NO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77F255-5E63-45D8-8AF1-55CEC33650F3}" type="slidenum">
              <a:rPr lang="nb-NO" smtClean="0">
                <a:latin typeface="Arial" pitchFamily="34" charset="0"/>
              </a:rPr>
              <a:pPr/>
              <a:t>11</a:t>
            </a:fld>
            <a:endParaRPr lang="nb-NO" dirty="0" smtClean="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63588"/>
            <a:ext cx="4972050" cy="373062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82" y="4723483"/>
            <a:ext cx="4876517" cy="4496641"/>
          </a:xfrm>
          <a:ln/>
        </p:spPr>
        <p:txBody>
          <a:bodyPr/>
          <a:lstStyle/>
          <a:p>
            <a:pPr eaLnBrk="1" hangingPunct="1">
              <a:defRPr/>
            </a:pPr>
            <a:endParaRPr lang="nb-NO" dirty="0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sz="9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CBD141-FA9A-43A8-B49F-127634BD3DF9}" type="slidenum">
              <a:rPr lang="nb-NO" smtClean="0"/>
              <a:pPr/>
              <a:t>12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73431382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776869" y="9428711"/>
            <a:ext cx="2890665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CB0D5F5-B3CE-492C-87F6-31562F31B102}" type="slidenum">
              <a:rPr lang="en-AU" sz="1200">
                <a:solidFill>
                  <a:schemeClr val="tx1"/>
                </a:solidFill>
                <a:latin typeface="Arial Unicode MS" pitchFamily="34" charset="-128"/>
              </a:rPr>
              <a:pPr algn="r"/>
              <a:t>13</a:t>
            </a:fld>
            <a:endParaRPr lang="en-AU" sz="120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5700" cy="3724275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 txBox="1">
            <a:spLocks noGrp="1" noChangeArrowheads="1"/>
          </p:cNvSpPr>
          <p:nvPr/>
        </p:nvSpPr>
        <p:spPr bwMode="auto">
          <a:xfrm>
            <a:off x="3777074" y="9428403"/>
            <a:ext cx="2890458" cy="49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C1CA99E-267E-4B63-9A43-436FAF7FA675}" type="slidenum">
              <a:rPr lang="en-AU" sz="1200">
                <a:solidFill>
                  <a:schemeClr val="tx1"/>
                </a:solidFill>
                <a:latin typeface="Arial Unicode MS" pitchFamily="34" charset="-128"/>
              </a:rPr>
              <a:pPr algn="r"/>
              <a:t>14</a:t>
            </a:fld>
            <a:endParaRPr lang="en-AU" sz="120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0938" cy="3722687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 txBox="1">
            <a:spLocks noGrp="1" noChangeArrowheads="1"/>
          </p:cNvSpPr>
          <p:nvPr/>
        </p:nvSpPr>
        <p:spPr bwMode="auto">
          <a:xfrm>
            <a:off x="3776868" y="9428711"/>
            <a:ext cx="2890665" cy="496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546EE2D-5391-4764-82F8-39FAECB7F170}" type="slidenum">
              <a:rPr lang="en-AU" sz="1200">
                <a:solidFill>
                  <a:schemeClr val="tx1"/>
                </a:solidFill>
                <a:latin typeface="Arial Unicode MS" pitchFamily="34" charset="-128"/>
              </a:rPr>
              <a:pPr algn="r"/>
              <a:t>15</a:t>
            </a:fld>
            <a:endParaRPr lang="en-AU" sz="120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4075" y="744538"/>
            <a:ext cx="4962525" cy="3722687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545C10-2BAB-412D-BB9D-4E8B3E67664C}" type="slidenum">
              <a:rPr lang="nb-NO" smtClean="0">
                <a:latin typeface="Arial" pitchFamily="34" charset="0"/>
              </a:rPr>
              <a:pPr/>
              <a:t>17</a:t>
            </a:fld>
            <a:endParaRPr lang="nb-NO" dirty="0" smtClean="0">
              <a:latin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79575" y="496888"/>
            <a:ext cx="2647950" cy="1985962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257" y="2646473"/>
            <a:ext cx="5707221" cy="6701248"/>
          </a:xfrm>
          <a:noFill/>
          <a:ln/>
        </p:spPr>
        <p:txBody>
          <a:bodyPr/>
          <a:lstStyle/>
          <a:p>
            <a:endParaRPr lang="nb-NO" b="1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545C10-2BAB-412D-BB9D-4E8B3E67664C}" type="slidenum">
              <a:rPr lang="nb-NO" smtClean="0">
                <a:latin typeface="Arial" pitchFamily="34" charset="0"/>
              </a:rPr>
              <a:pPr/>
              <a:t>18</a:t>
            </a:fld>
            <a:endParaRPr lang="nb-NO" dirty="0" smtClean="0">
              <a:latin typeface="Arial" pitchFamily="34" charset="0"/>
            </a:endParaRPr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679575" y="496888"/>
            <a:ext cx="2647950" cy="1985962"/>
          </a:xfr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8257" y="2646473"/>
            <a:ext cx="5707221" cy="6701248"/>
          </a:xfrm>
          <a:noFill/>
          <a:ln/>
        </p:spPr>
        <p:txBody>
          <a:bodyPr/>
          <a:lstStyle/>
          <a:p>
            <a:endParaRPr lang="nb-NO" b="1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77F255-5E63-45D8-8AF1-55CEC33650F3}" type="slidenum">
              <a:rPr lang="nb-NO" smtClean="0">
                <a:latin typeface="Arial" pitchFamily="34" charset="0"/>
              </a:rPr>
              <a:pPr/>
              <a:t>19</a:t>
            </a:fld>
            <a:endParaRPr lang="nb-NO" dirty="0" smtClean="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63588"/>
            <a:ext cx="4972050" cy="373062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82" y="4723483"/>
            <a:ext cx="4876517" cy="4496641"/>
          </a:xfrm>
          <a:ln/>
        </p:spPr>
        <p:txBody>
          <a:bodyPr/>
          <a:lstStyle/>
          <a:p>
            <a:pPr eaLnBrk="1" hangingPunct="1">
              <a:defRPr/>
            </a:pPr>
            <a:endParaRPr lang="nb-NO" dirty="0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77F255-5E63-45D8-8AF1-55CEC33650F3}" type="slidenum">
              <a:rPr lang="nb-NO" smtClean="0">
                <a:latin typeface="Arial" pitchFamily="34" charset="0"/>
              </a:rPr>
              <a:pPr/>
              <a:t>20</a:t>
            </a:fld>
            <a:endParaRPr lang="nb-NO" dirty="0" smtClean="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63588"/>
            <a:ext cx="4972050" cy="373062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82" y="4723483"/>
            <a:ext cx="4876517" cy="4496641"/>
          </a:xfrm>
          <a:ln/>
        </p:spPr>
        <p:txBody>
          <a:bodyPr/>
          <a:lstStyle/>
          <a:p>
            <a:pPr eaLnBrk="1" hangingPunct="1">
              <a:defRPr/>
            </a:pPr>
            <a:endParaRPr lang="nb-NO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77F255-5E63-45D8-8AF1-55CEC33650F3}" type="slidenum">
              <a:rPr lang="nb-NO" smtClean="0">
                <a:latin typeface="Arial" pitchFamily="34" charset="0"/>
              </a:rPr>
              <a:pPr/>
              <a:t>3</a:t>
            </a:fld>
            <a:endParaRPr lang="nb-NO" dirty="0" smtClean="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63588"/>
            <a:ext cx="4972050" cy="3730625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82" y="4723483"/>
            <a:ext cx="4876517" cy="4496641"/>
          </a:xfrm>
          <a:ln/>
        </p:spPr>
        <p:txBody>
          <a:bodyPr/>
          <a:lstStyle/>
          <a:p>
            <a:pPr eaLnBrk="1" hangingPunct="1">
              <a:defRPr/>
            </a:pPr>
            <a:endParaRPr lang="nb-NO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nb-NO" sz="14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FFEDCD-6B2B-4B16-B218-19B5944F7ACD}" type="slidenum">
              <a:rPr lang="nb-NO" smtClean="0"/>
              <a:pPr>
                <a:defRPr/>
              </a:pPr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3688897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 txBox="1">
            <a:spLocks noGrp="1" noChangeArrowheads="1"/>
          </p:cNvSpPr>
          <p:nvPr/>
        </p:nvSpPr>
        <p:spPr bwMode="auto">
          <a:xfrm>
            <a:off x="3776869" y="9428711"/>
            <a:ext cx="2890665" cy="49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CB0D5F5-B3CE-492C-87F6-31562F31B102}" type="slidenum">
              <a:rPr lang="en-AU" sz="1200">
                <a:solidFill>
                  <a:schemeClr val="tx1"/>
                </a:solidFill>
                <a:latin typeface="Arial Unicode MS" pitchFamily="34" charset="-128"/>
              </a:rPr>
              <a:pPr algn="r"/>
              <a:t>5</a:t>
            </a:fld>
            <a:endParaRPr lang="en-AU" sz="1200">
              <a:solidFill>
                <a:schemeClr val="tx1"/>
              </a:solidFill>
              <a:latin typeface="Arial Unicode MS" pitchFamily="34" charset="-128"/>
            </a:endParaRPr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2488" y="744538"/>
            <a:ext cx="4965700" cy="3724275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US" sz="160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514545-9A22-4040-B247-907427D1240D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Plassholder for lysbil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31" name="Plassholder for notat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nb-NO" sz="1000" dirty="0" smtClean="0">
              <a:latin typeface="Arial" pitchFamily="34" charset="0"/>
            </a:endParaRPr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D25859-20D3-4578-8769-AE705DDAAE9E}" type="slidenum">
              <a:rPr lang="nb-NO" smtClean="0"/>
              <a:pPr>
                <a:defRPr/>
              </a:pPr>
              <a:t>7</a:t>
            </a:fld>
            <a:endParaRPr lang="nb-NO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77F255-5E63-45D8-8AF1-55CEC33650F3}" type="slidenum">
              <a:rPr lang="nb-NO" smtClean="0">
                <a:latin typeface="Arial" pitchFamily="34" charset="0"/>
              </a:rPr>
              <a:pPr/>
              <a:t>8</a:t>
            </a:fld>
            <a:endParaRPr lang="nb-NO" dirty="0" smtClean="0">
              <a:latin typeface="Arial" pitchFamily="34" charset="0"/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5188" y="762000"/>
            <a:ext cx="4975225" cy="3732213"/>
          </a:xfrm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83" y="4723484"/>
            <a:ext cx="4876517" cy="4496641"/>
          </a:xfrm>
          <a:ln/>
        </p:spPr>
        <p:txBody>
          <a:bodyPr/>
          <a:lstStyle/>
          <a:p>
            <a:pPr eaLnBrk="1" hangingPunct="1">
              <a:defRPr/>
            </a:pPr>
            <a:endParaRPr lang="nb-NO" dirty="0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57EA0A-BD04-4A1E-9133-DD3BFF7FC972}" type="slidenum">
              <a:rPr lang="nb-NO" smtClean="0">
                <a:latin typeface="Arial" pitchFamily="34" charset="0"/>
              </a:rPr>
              <a:pPr/>
              <a:t>9</a:t>
            </a:fld>
            <a:endParaRPr lang="nb-NO" dirty="0" smtClean="0">
              <a:latin typeface="Arial" pitchFamily="34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63588"/>
            <a:ext cx="4973638" cy="3730625"/>
          </a:xfrm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83" y="4723484"/>
            <a:ext cx="4876517" cy="4496641"/>
          </a:xfrm>
          <a:noFill/>
          <a:ln/>
        </p:spPr>
        <p:txBody>
          <a:bodyPr/>
          <a:lstStyle/>
          <a:p>
            <a:pPr eaLnBrk="1" hangingPunct="1"/>
            <a:endParaRPr lang="nb-NO" dirty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947F0F-9467-4722-B657-D41FEBA20464}" type="slidenum">
              <a:rPr lang="nb-NO" smtClean="0">
                <a:latin typeface="Arial" pitchFamily="34" charset="0"/>
              </a:rPr>
              <a:pPr/>
              <a:t>10</a:t>
            </a:fld>
            <a:endParaRPr lang="nb-NO" dirty="0" smtClean="0">
              <a:latin typeface="Arial" pitchFamily="34" charset="0"/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66775" y="763588"/>
            <a:ext cx="4973638" cy="3730625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883" y="4723484"/>
            <a:ext cx="4876517" cy="4496641"/>
          </a:xfrm>
          <a:ln/>
        </p:spPr>
        <p:txBody>
          <a:bodyPr/>
          <a:lstStyle/>
          <a:p>
            <a:pPr>
              <a:defRPr/>
            </a:pPr>
            <a:endParaRPr lang="nb-NO" b="1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nb-NO" smtClean="0"/>
              <a:t>Klikk for å redigere undertittelstil i malen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3A5B8F-AB73-4843-B545-FF8CF3B9D92B}" type="datetime1">
              <a:rPr lang="nn-NO" smtClean="0"/>
              <a:pPr>
                <a:defRPr/>
              </a:pPr>
              <a:t>08.09.2014</a:t>
            </a:fld>
            <a:endParaRPr lang="nb-NO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Selskapspresentasjon SSP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862972-604A-4E24-9FFD-35A023C5BCA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121D9-6310-4798-8EA0-EFAEC80CEC7E}" type="datetime1">
              <a:rPr lang="nn-NO" smtClean="0"/>
              <a:pPr>
                <a:defRPr/>
              </a:pPr>
              <a:t>08.09.2014</a:t>
            </a:fld>
            <a:endParaRPr lang="nb-NO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Selskapspresentasjon SSP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56E4EB-6BAE-4721-82C8-3F6CE5E067C9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9D7CD4-C9A8-4A9B-AC12-4024F87CD0B4}" type="datetime1">
              <a:rPr lang="nn-NO" smtClean="0"/>
              <a:pPr>
                <a:defRPr/>
              </a:pPr>
              <a:t>08.09.2014</a:t>
            </a:fld>
            <a:endParaRPr lang="nb-NO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Selskapspresentasjon SSP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1AB15-CD73-4AAA-86E0-4018AD13C7EF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0" hasCustomPrompt="1"/>
          </p:nvPr>
        </p:nvSpPr>
        <p:spPr>
          <a:xfrm>
            <a:off x="5724128" y="6381328"/>
            <a:ext cx="3168352" cy="144016"/>
          </a:xfrm>
        </p:spPr>
        <p:txBody>
          <a:bodyPr/>
          <a:lstStyle>
            <a:lvl1pPr>
              <a:buNone/>
              <a:defRPr sz="100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nb-NO" dirty="0" smtClean="0"/>
              <a:t>Kilde: Seniorpolitisk barometer 2010, ledere i arbeidslivet</a:t>
            </a:r>
            <a:endParaRPr lang="nb-NO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innhold 4"/>
          <p:cNvSpPr>
            <a:spLocks noGrp="1"/>
          </p:cNvSpPr>
          <p:nvPr>
            <p:ph sz="quarter" idx="10" hasCustomPrompt="1"/>
          </p:nvPr>
        </p:nvSpPr>
        <p:spPr>
          <a:xfrm>
            <a:off x="5724128" y="6381328"/>
            <a:ext cx="3168352" cy="144016"/>
          </a:xfrm>
        </p:spPr>
        <p:txBody>
          <a:bodyPr/>
          <a:lstStyle>
            <a:lvl1pPr>
              <a:buNone/>
              <a:defRPr sz="1000" baseline="0"/>
            </a:lvl1pPr>
            <a:lvl2pPr>
              <a:defRPr sz="1000"/>
            </a:lvl2pPr>
            <a:lvl3pPr>
              <a:defRPr sz="100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nb-NO" dirty="0" smtClean="0"/>
              <a:t>Kilde: Seniorpolitisk barometer 2010, ledere i arbeidslivet</a:t>
            </a:r>
            <a:endParaRPr lang="nb-NO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F6C4E3-C86B-4211-B35F-79871691964E}" type="datetime1">
              <a:rPr lang="nn-NO" smtClean="0"/>
              <a:pPr>
                <a:defRPr/>
              </a:pPr>
              <a:t>08.09.2014</a:t>
            </a:fld>
            <a:endParaRPr lang="nb-NO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Selskapspresentasjon SSP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14AD3C-D339-4D54-B023-3A48C389FB3D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4EBD4-C1DA-43AB-AE6B-E4C478F8DCE7}" type="datetime1">
              <a:rPr lang="nn-NO" smtClean="0"/>
              <a:pPr>
                <a:defRPr/>
              </a:pPr>
              <a:t>08.09.2014</a:t>
            </a:fld>
            <a:endParaRPr lang="nb-NO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Selskapspresentasjon SSP</a:t>
            </a:r>
            <a:endParaRPr lang="nb-NO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A8EBC0-C2E3-4ACA-BF6F-2767E3ED079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DD055-990E-4D9D-AB05-6371F32A1EDA}" type="datetime1">
              <a:rPr lang="nn-NO" smtClean="0"/>
              <a:pPr>
                <a:defRPr/>
              </a:pPr>
              <a:t>08.09.2014</a:t>
            </a:fld>
            <a:endParaRPr lang="nb-NO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Selskapspresentasjon SSP</a:t>
            </a:r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C7035F-935E-4B67-9810-53BB8C655AB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506E7C-0044-429B-AD8D-D1A4BD8021E7}" type="datetime1">
              <a:rPr lang="nn-NO" smtClean="0"/>
              <a:pPr>
                <a:defRPr/>
              </a:pPr>
              <a:t>08.09.2014</a:t>
            </a:fld>
            <a:endParaRPr lang="nb-NO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Selskapspresentasjon SSP</a:t>
            </a:r>
            <a:endParaRPr lang="nb-NO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BAEA7A-FC8E-4A3F-B117-00AFD932BEEA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1792D4-05C7-405D-8E10-386E3A2BCE8B}" type="datetime1">
              <a:rPr lang="nn-NO" smtClean="0"/>
              <a:pPr>
                <a:defRPr/>
              </a:pPr>
              <a:t>08.09.2014</a:t>
            </a:fld>
            <a:endParaRPr lang="nb-NO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Selskapspresentasjon SSP</a:t>
            </a:r>
            <a:endParaRPr lang="nb-NO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531123-01F8-44AB-BAFF-55200A231A98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3975F4-08F3-4C7D-8F79-72E2C6DEF370}" type="datetime1">
              <a:rPr lang="nn-NO" smtClean="0"/>
              <a:pPr>
                <a:defRPr/>
              </a:pPr>
              <a:t>08.09.2014</a:t>
            </a:fld>
            <a:endParaRPr lang="nb-NO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Selskapspresentasjon SSP</a:t>
            </a:r>
            <a:endParaRPr lang="nb-NO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13EB2-DC45-4B42-8936-B706BB3DD8BC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  <a:endParaRPr lang="nb-NO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905E28-9EAC-4AE4-B1AC-F4BDC92ACE23}" type="datetime1">
              <a:rPr lang="nn-NO" smtClean="0"/>
              <a:pPr>
                <a:defRPr/>
              </a:pPr>
              <a:t>08.09.2014</a:t>
            </a:fld>
            <a:endParaRPr lang="nb-NO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Selskapspresentasjon SSP</a:t>
            </a:r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DB3E9B-E0BF-4EFD-94EE-915DC9646AD3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b-NO" smtClean="0"/>
              <a:t>Klikk for å redigere tittelstil</a:t>
            </a:r>
            <a:endParaRPr lang="nb-NO"/>
          </a:p>
        </p:txBody>
      </p:sp>
      <p:sp>
        <p:nvSpPr>
          <p:cNvPr id="3" name="Plassholder for bil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b-NO" noProof="0" dirty="0" smtClean="0"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b-NO" smtClean="0"/>
              <a:t>Klikk for å redigere tekststiler i malen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08A8A-6C93-4088-806E-87D5B5B52BF9}" type="datetime1">
              <a:rPr lang="nn-NO" smtClean="0"/>
              <a:pPr>
                <a:defRPr/>
              </a:pPr>
              <a:t>08.09.2014</a:t>
            </a:fld>
            <a:endParaRPr lang="nb-NO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b-NO" smtClean="0"/>
              <a:t>Selskapspresentasjon SSP</a:t>
            </a:r>
            <a:endParaRPr lang="nb-NO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985E60-5AD7-41FB-A7F6-BFB2E5662B27}" type="slidenum">
              <a:rPr lang="nb-NO"/>
              <a:pPr>
                <a:defRPr/>
              </a:pPr>
              <a:t>‹#›</a:t>
            </a:fld>
            <a:endParaRPr lang="nb-NO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6400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b-NO" dirty="0" smtClean="0"/>
              <a:t>Klikk for å redigere tittelstil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b-NO" smtClean="0"/>
              <a:t>Klikk for å redigere tekststiler i malen</a:t>
            </a:r>
          </a:p>
          <a:p>
            <a:pPr lvl="1"/>
            <a:r>
              <a:rPr lang="nb-NO" smtClean="0"/>
              <a:t>Andre nivå</a:t>
            </a:r>
          </a:p>
          <a:p>
            <a:pPr lvl="2"/>
            <a:r>
              <a:rPr lang="nb-NO" smtClean="0"/>
              <a:t>Tredje nivå</a:t>
            </a:r>
          </a:p>
          <a:p>
            <a:pPr lvl="3"/>
            <a:r>
              <a:rPr lang="nb-NO" smtClean="0"/>
              <a:t>Fjerde nivå</a:t>
            </a:r>
          </a:p>
          <a:p>
            <a:pPr lvl="4"/>
            <a:r>
              <a:rPr lang="nb-NO" smtClean="0"/>
              <a:t>Femte nivå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" y="65405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accent5"/>
                </a:solidFill>
                <a:latin typeface="Arial" charset="0"/>
              </a:defRPr>
            </a:lvl1pPr>
          </a:lstStyle>
          <a:p>
            <a:pPr>
              <a:defRPr/>
            </a:pPr>
            <a:fld id="{0A7A9E5F-2315-4062-B347-5D78D6A4E941}" type="datetime1">
              <a:rPr lang="nn-NO" smtClean="0"/>
              <a:pPr>
                <a:defRPr/>
              </a:pPr>
              <a:t>08.09.2014</a:t>
            </a:fld>
            <a:endParaRPr lang="nb-NO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3415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accent5"/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nb-NO" smtClean="0"/>
              <a:t>Selskapspresentasjon SSP</a:t>
            </a:r>
            <a:endParaRPr lang="nb-NO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21500" y="65151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accent5"/>
                </a:solidFill>
                <a:latin typeface="Arial" charset="0"/>
              </a:defRPr>
            </a:lvl1pPr>
          </a:lstStyle>
          <a:p>
            <a:pPr>
              <a:defRPr/>
            </a:pPr>
            <a:fld id="{C7ACDF60-F625-442C-906A-E8AB354A7D92}" type="slidenum">
              <a:rPr lang="nb-NO" smtClean="0"/>
              <a:pPr>
                <a:defRPr/>
              </a:pPr>
              <a:t>‹#›</a:t>
            </a:fld>
            <a:endParaRPr lang="nb-NO" dirty="0"/>
          </a:p>
        </p:txBody>
      </p:sp>
      <p:pic>
        <p:nvPicPr>
          <p:cNvPr id="10" name="Bilde 9" descr="ssp_logo_div_str_LOW.pn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7226300" y="152400"/>
            <a:ext cx="1765300" cy="927100"/>
          </a:xfrm>
          <a:prstGeom prst="rect">
            <a:avLst/>
          </a:prstGeom>
        </p:spPr>
      </p:pic>
      <p:pic>
        <p:nvPicPr>
          <p:cNvPr id="12" name="Bilde 11" descr="linje.gif"/>
          <p:cNvPicPr>
            <a:picLocks noChangeAspect="1"/>
          </p:cNvPicPr>
          <p:nvPr userDrawn="1"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7600" y="1219200"/>
            <a:ext cx="8784000" cy="4662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stor_farger"/>
          <p:cNvPicPr>
            <a:picLocks noGrp="1" noChangeAspect="1" noChangeArrowheads="1"/>
          </p:cNvPicPr>
          <p:nvPr>
            <p:ph type="ctrTitle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87719" r="-87719"/>
          <a:stretch>
            <a:fillRect/>
          </a:stretch>
        </p:blipFill>
        <p:spPr/>
      </p:pic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nb-NO" sz="2400" dirty="0" smtClean="0"/>
          </a:p>
          <a:p>
            <a:r>
              <a:rPr lang="nb-NO" sz="2400" dirty="0" smtClean="0"/>
              <a:t>Seniorene en verdifull ressurs for samfunns- og arbeidslivet ! eller ?</a:t>
            </a:r>
          </a:p>
          <a:p>
            <a:endParaRPr lang="nb-NO" sz="24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BBB78-CF3C-4D73-BCB8-187CFC58B767}" type="datetime1">
              <a:rPr lang="nn-NO" smtClean="0"/>
              <a:pPr/>
              <a:t>08.09.2014</a:t>
            </a:fld>
            <a:endParaRPr lang="nb-NO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862972-604A-4E24-9FFD-35A023C5BCAF}" type="slidenum">
              <a:rPr lang="nb-NO" smtClean="0"/>
              <a:pPr/>
              <a:t>1</a:t>
            </a:fld>
            <a:endParaRPr lang="nb-NO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 smtClean="0"/>
              <a:t>Nye seniorbilder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F322F31-447C-435B-822A-4269E5EE58E3}" type="datetime1">
              <a:rPr lang="nn-NO" smtClean="0"/>
              <a:pPr>
                <a:defRPr/>
              </a:pPr>
              <a:t>08.09.2014</a:t>
            </a:fld>
            <a:endParaRPr lang="nb-NO" dirty="0"/>
          </a:p>
        </p:txBody>
      </p:sp>
      <p:sp>
        <p:nvSpPr>
          <p:cNvPr id="8" name="Plassholder for lysbil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4AD3C-D339-4D54-B023-3A48C389FB3D}" type="slidenum">
              <a:rPr lang="nb-NO" smtClean="0"/>
              <a:pPr>
                <a:defRPr/>
              </a:pPr>
              <a:t>10</a:t>
            </a:fld>
            <a:endParaRPr lang="nb-NO" dirty="0"/>
          </a:p>
        </p:txBody>
      </p:sp>
      <p:sp>
        <p:nvSpPr>
          <p:cNvPr id="17" name="Parallellogram 16"/>
          <p:cNvSpPr/>
          <p:nvPr/>
        </p:nvSpPr>
        <p:spPr>
          <a:xfrm>
            <a:off x="-540568" y="2023200"/>
            <a:ext cx="2228400" cy="1634400"/>
          </a:xfrm>
          <a:prstGeom prst="parallelogram">
            <a:avLst/>
          </a:prstGeom>
          <a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35" name="Parallellogram 34"/>
          <p:cNvSpPr/>
          <p:nvPr/>
        </p:nvSpPr>
        <p:spPr>
          <a:xfrm>
            <a:off x="-457200" y="4766400"/>
            <a:ext cx="2743200" cy="1634400"/>
          </a:xfrm>
          <a:prstGeom prst="parallelogram">
            <a:avLst/>
          </a:prstGeom>
          <a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2" name="Parallellogram 61"/>
          <p:cNvSpPr/>
          <p:nvPr/>
        </p:nvSpPr>
        <p:spPr>
          <a:xfrm>
            <a:off x="1364432" y="2023200"/>
            <a:ext cx="2228400" cy="1634400"/>
          </a:xfrm>
          <a:prstGeom prst="parallelogram">
            <a:avLst/>
          </a:prstGeom>
          <a:blipFill rotWithShape="1">
            <a:blip r:embed="rId5" cstate="print"/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3" name="Parallellogram 62"/>
          <p:cNvSpPr/>
          <p:nvPr/>
        </p:nvSpPr>
        <p:spPr>
          <a:xfrm>
            <a:off x="3269432" y="2023200"/>
            <a:ext cx="2228400" cy="1634400"/>
          </a:xfrm>
          <a:prstGeom prst="parallelogram">
            <a:avLst/>
          </a:prstGeom>
          <a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4" name="Parallellogram 63"/>
          <p:cNvSpPr/>
          <p:nvPr/>
        </p:nvSpPr>
        <p:spPr>
          <a:xfrm>
            <a:off x="5174432" y="2023200"/>
            <a:ext cx="2228400" cy="1634400"/>
          </a:xfrm>
          <a:prstGeom prst="parallelogram">
            <a:avLst/>
          </a:prstGeom>
          <a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65" name="Parallellogram 64"/>
          <p:cNvSpPr/>
          <p:nvPr/>
        </p:nvSpPr>
        <p:spPr>
          <a:xfrm>
            <a:off x="7079433" y="2023200"/>
            <a:ext cx="2328333" cy="1634400"/>
          </a:xfrm>
          <a:prstGeom prst="parallelogram">
            <a:avLst/>
          </a:prstGeom>
          <a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2" name="Parallellogram 71"/>
          <p:cNvSpPr/>
          <p:nvPr/>
        </p:nvSpPr>
        <p:spPr>
          <a:xfrm>
            <a:off x="1964267" y="4766400"/>
            <a:ext cx="2794000" cy="1634400"/>
          </a:xfrm>
          <a:prstGeom prst="parallelogram">
            <a:avLst/>
          </a:prstGeom>
          <a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3" name="Parallellogram 72"/>
          <p:cNvSpPr/>
          <p:nvPr/>
        </p:nvSpPr>
        <p:spPr>
          <a:xfrm>
            <a:off x="4436534" y="4766400"/>
            <a:ext cx="2743200" cy="1634400"/>
          </a:xfrm>
          <a:prstGeom prst="parallelogram">
            <a:avLst/>
          </a:prstGeom>
          <a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4" name="Parallellogram 73"/>
          <p:cNvSpPr/>
          <p:nvPr/>
        </p:nvSpPr>
        <p:spPr>
          <a:xfrm>
            <a:off x="6858000" y="4766400"/>
            <a:ext cx="2794000" cy="1634400"/>
          </a:xfrm>
          <a:prstGeom prst="parallelogram">
            <a:avLst/>
          </a:prstGeom>
          <a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  <p:sp>
        <p:nvSpPr>
          <p:cNvPr id="75" name="TekstSylinder 74"/>
          <p:cNvSpPr txBox="1"/>
          <p:nvPr/>
        </p:nvSpPr>
        <p:spPr>
          <a:xfrm>
            <a:off x="152399" y="1578278"/>
            <a:ext cx="1656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Bedre helse</a:t>
            </a:r>
            <a:endParaRPr lang="nb-NO" sz="1600" dirty="0"/>
          </a:p>
        </p:txBody>
      </p:sp>
      <p:sp>
        <p:nvSpPr>
          <p:cNvPr id="76" name="TekstSylinder 75"/>
          <p:cNvSpPr txBox="1"/>
          <p:nvPr/>
        </p:nvSpPr>
        <p:spPr>
          <a:xfrm>
            <a:off x="2088133" y="1578278"/>
            <a:ext cx="16560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Lenger levetid</a:t>
            </a:r>
            <a:endParaRPr lang="nb-NO" sz="1600" dirty="0"/>
          </a:p>
        </p:txBody>
      </p:sp>
      <p:sp>
        <p:nvSpPr>
          <p:cNvPr id="77" name="TekstSylinder 76"/>
          <p:cNvSpPr txBox="1"/>
          <p:nvPr/>
        </p:nvSpPr>
        <p:spPr>
          <a:xfrm>
            <a:off x="5959600" y="1332056"/>
            <a:ext cx="165600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1600" dirty="0" smtClean="0"/>
              <a:t>Høyere </a:t>
            </a:r>
          </a:p>
          <a:p>
            <a:r>
              <a:rPr lang="nb-NO" sz="1600" dirty="0" smtClean="0"/>
              <a:t>utdanning</a:t>
            </a:r>
            <a:endParaRPr lang="nb-NO" sz="1600" dirty="0"/>
          </a:p>
        </p:txBody>
      </p:sp>
      <p:sp>
        <p:nvSpPr>
          <p:cNvPr id="78" name="TekstSylinder 77"/>
          <p:cNvSpPr txBox="1"/>
          <p:nvPr/>
        </p:nvSpPr>
        <p:spPr>
          <a:xfrm>
            <a:off x="4023867" y="1332056"/>
            <a:ext cx="1656000" cy="58477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b-NO" sz="1600" dirty="0" smtClean="0"/>
              <a:t>Senere oppstart</a:t>
            </a:r>
          </a:p>
          <a:p>
            <a:r>
              <a:rPr lang="nb-NO" sz="1600" dirty="0" smtClean="0"/>
              <a:t>i arbeidslivet</a:t>
            </a:r>
            <a:endParaRPr lang="nb-NO" sz="1600" dirty="0"/>
          </a:p>
        </p:txBody>
      </p:sp>
      <p:sp>
        <p:nvSpPr>
          <p:cNvPr id="79" name="TekstSylinder 78"/>
          <p:cNvSpPr txBox="1"/>
          <p:nvPr/>
        </p:nvSpPr>
        <p:spPr>
          <a:xfrm>
            <a:off x="7418271" y="1361523"/>
            <a:ext cx="2338305" cy="5847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b-NO" sz="1600" dirty="0" smtClean="0"/>
              <a:t>Produktive og omstillingsdyktige</a:t>
            </a:r>
            <a:endParaRPr lang="nb-NO" sz="1600" dirty="0"/>
          </a:p>
        </p:txBody>
      </p:sp>
      <p:sp>
        <p:nvSpPr>
          <p:cNvPr id="80" name="TekstSylinder 79"/>
          <p:cNvSpPr txBox="1"/>
          <p:nvPr/>
        </p:nvSpPr>
        <p:spPr>
          <a:xfrm>
            <a:off x="152399" y="3861048"/>
            <a:ext cx="2205544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b-NO" sz="1600" dirty="0" smtClean="0"/>
              <a:t>Ønsker utfordringer</a:t>
            </a:r>
          </a:p>
          <a:p>
            <a:r>
              <a:rPr lang="nb-NO" sz="1600" dirty="0" smtClean="0"/>
              <a:t>og interessante arbeidsoppgaver</a:t>
            </a:r>
            <a:endParaRPr lang="nb-NO" sz="1600" dirty="0"/>
          </a:p>
        </p:txBody>
      </p:sp>
      <p:sp>
        <p:nvSpPr>
          <p:cNvPr id="82" name="TekstSylinder 81"/>
          <p:cNvSpPr txBox="1"/>
          <p:nvPr/>
        </p:nvSpPr>
        <p:spPr>
          <a:xfrm>
            <a:off x="2514600" y="4107269"/>
            <a:ext cx="2205544" cy="5847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b-NO" sz="1600" dirty="0" smtClean="0"/>
              <a:t>Vil være involvert og inkludert</a:t>
            </a:r>
            <a:endParaRPr lang="nb-NO" sz="1600" dirty="0"/>
          </a:p>
        </p:txBody>
      </p:sp>
      <p:sp>
        <p:nvSpPr>
          <p:cNvPr id="83" name="TekstSylinder 82"/>
          <p:cNvSpPr txBox="1"/>
          <p:nvPr/>
        </p:nvSpPr>
        <p:spPr>
          <a:xfrm>
            <a:off x="4881056" y="4107269"/>
            <a:ext cx="2205544" cy="584776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b-NO" sz="1600" dirty="0" smtClean="0"/>
              <a:t>Ønsker frihet</a:t>
            </a:r>
          </a:p>
          <a:p>
            <a:r>
              <a:rPr lang="nb-NO" sz="1600" dirty="0" smtClean="0"/>
              <a:t>og fleksibilitet</a:t>
            </a:r>
            <a:endParaRPr lang="nb-NO" sz="1600" dirty="0"/>
          </a:p>
        </p:txBody>
      </p:sp>
      <p:sp>
        <p:nvSpPr>
          <p:cNvPr id="84" name="TekstSylinder 83"/>
          <p:cNvSpPr txBox="1"/>
          <p:nvPr/>
        </p:nvSpPr>
        <p:spPr>
          <a:xfrm>
            <a:off x="7312414" y="4107269"/>
            <a:ext cx="1656122" cy="584776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nb-NO" sz="1600" dirty="0" smtClean="0"/>
              <a:t>Mindre fysisk</a:t>
            </a:r>
          </a:p>
          <a:p>
            <a:r>
              <a:rPr lang="nb-NO" sz="1600" dirty="0" smtClean="0"/>
              <a:t>krevende jobber</a:t>
            </a:r>
            <a:endParaRPr lang="nb-NO" sz="1600" dirty="0"/>
          </a:p>
        </p:txBody>
      </p:sp>
    </p:spTree>
    <p:extLst>
      <p:ext uri="{BB962C8B-B14F-4D97-AF65-F5344CB8AC3E}">
        <p14:creationId xmlns:p14="http://schemas.microsoft.com/office/powerpoint/2010/main" val="2494218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4213" y="142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nb-NO" sz="3200" dirty="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28625" y="2708275"/>
            <a:ext cx="8072438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2900" dirty="0"/>
          </a:p>
        </p:txBody>
      </p:sp>
      <p:sp>
        <p:nvSpPr>
          <p:cNvPr id="9" name="Tit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</p:spPr>
        <p:txBody>
          <a:bodyPr/>
          <a:lstStyle/>
          <a:p>
            <a:r>
              <a:rPr lang="nb-NO" sz="3200" dirty="0" smtClean="0"/>
              <a:t>Agendapunkter</a:t>
            </a:r>
            <a:endParaRPr lang="nb-NO" sz="3200" dirty="0"/>
          </a:p>
        </p:txBody>
      </p:sp>
      <p:sp>
        <p:nvSpPr>
          <p:cNvPr id="13" name="Plassholder for innhold 9"/>
          <p:cNvSpPr>
            <a:spLocks noGrp="1"/>
          </p:cNvSpPr>
          <p:nvPr>
            <p:ph idx="1"/>
          </p:nvPr>
        </p:nvSpPr>
        <p:spPr>
          <a:xfrm>
            <a:off x="457200" y="1600201"/>
            <a:ext cx="7931224" cy="4061048"/>
          </a:xfrm>
        </p:spPr>
        <p:txBody>
          <a:bodyPr/>
          <a:lstStyle/>
          <a:p>
            <a:pPr marL="914400" lvl="1" indent="-514350">
              <a:buNone/>
            </a:pPr>
            <a:endParaRPr lang="nb-NO" dirty="0" smtClean="0"/>
          </a:p>
          <a:p>
            <a:pPr marL="914400" lvl="1" indent="-514350">
              <a:buFont typeface="+mj-lt"/>
              <a:buAutoNum type="arabicPeriod"/>
            </a:pPr>
            <a:r>
              <a:rPr lang="nb-NO" sz="2400" dirty="0" smtClean="0"/>
              <a:t>Seniorene – problem eller en del av løsningen?</a:t>
            </a:r>
          </a:p>
          <a:p>
            <a:pPr marL="914400" lvl="1" indent="-514350">
              <a:buFont typeface="+mj-lt"/>
              <a:buAutoNum type="arabicPeriod"/>
            </a:pPr>
            <a:endParaRPr lang="nb-NO" sz="24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nb-NO" sz="2400" dirty="0" smtClean="0"/>
              <a:t>Inn eller ut av arbeidslivet – hvor går seniorene?</a:t>
            </a:r>
          </a:p>
          <a:p>
            <a:pPr marL="914400" lvl="1" indent="-514350">
              <a:buFont typeface="+mj-lt"/>
              <a:buAutoNum type="arabicPeriod"/>
            </a:pPr>
            <a:endParaRPr lang="nb-NO" sz="2400" dirty="0"/>
          </a:p>
          <a:p>
            <a:pPr marL="914400" lvl="1" indent="-514350">
              <a:buFont typeface="+mj-lt"/>
              <a:buAutoNum type="arabicPeriod"/>
            </a:pPr>
            <a:r>
              <a:rPr lang="nb-NO" sz="2400" dirty="0" smtClean="0"/>
              <a:t>Kort om SSP</a:t>
            </a:r>
          </a:p>
          <a:p>
            <a:pPr marL="400050" lvl="1" indent="0">
              <a:buNone/>
            </a:pPr>
            <a:endParaRPr lang="nb-NO" sz="2400" dirty="0" smtClean="0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C2D11-4EA8-46AF-80E9-5278B644E139}" type="datetime1">
              <a:rPr lang="nn-NO" smtClean="0"/>
              <a:pPr>
                <a:defRPr/>
              </a:pPr>
              <a:t>08.09.2014</a:t>
            </a:fld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4AD3C-D339-4D54-B023-3A48C389FB3D}" type="slidenum">
              <a:rPr lang="nb-NO" smtClean="0"/>
              <a:pPr>
                <a:defRPr/>
              </a:pPr>
              <a:t>11</a:t>
            </a:fld>
            <a:endParaRPr lang="nb-NO" dirty="0"/>
          </a:p>
        </p:txBody>
      </p:sp>
      <p:sp>
        <p:nvSpPr>
          <p:cNvPr id="10" name="Rektangel 9"/>
          <p:cNvSpPr/>
          <p:nvPr/>
        </p:nvSpPr>
        <p:spPr>
          <a:xfrm>
            <a:off x="684213" y="2852936"/>
            <a:ext cx="7488188" cy="67627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069316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4375833"/>
              </p:ext>
            </p:extLst>
          </p:nvPr>
        </p:nvGraphicFramePr>
        <p:xfrm>
          <a:off x="42163" y="1479165"/>
          <a:ext cx="8882134" cy="53788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447675" y="257175"/>
            <a:ext cx="8507789" cy="1136650"/>
          </a:xfrm>
        </p:spPr>
        <p:txBody>
          <a:bodyPr/>
          <a:lstStyle/>
          <a:p>
            <a:r>
              <a:rPr lang="nb-NO" sz="3200" dirty="0" smtClean="0"/>
              <a:t>Vi jobber lenger…</a:t>
            </a:r>
            <a:endParaRPr lang="nb-NO" sz="3200" dirty="0"/>
          </a:p>
        </p:txBody>
      </p:sp>
      <p:sp>
        <p:nvSpPr>
          <p:cNvPr id="5" name="TekstSylinder 4"/>
          <p:cNvSpPr txBox="1"/>
          <p:nvPr/>
        </p:nvSpPr>
        <p:spPr>
          <a:xfrm>
            <a:off x="0" y="3383972"/>
            <a:ext cx="8955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smtClean="0">
                <a:solidFill>
                  <a:srgbClr val="000000"/>
                </a:solidFill>
              </a:rPr>
              <a:t>Prosent</a:t>
            </a:r>
            <a:endParaRPr lang="nb-NO" sz="1400">
              <a:solidFill>
                <a:srgbClr val="000000"/>
              </a:solidFill>
            </a:endParaRPr>
          </a:p>
        </p:txBody>
      </p:sp>
      <p:sp>
        <p:nvSpPr>
          <p:cNvPr id="6" name="TekstSylinder 5"/>
          <p:cNvSpPr txBox="1"/>
          <p:nvPr/>
        </p:nvSpPr>
        <p:spPr>
          <a:xfrm>
            <a:off x="447773" y="6561056"/>
            <a:ext cx="36151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smtClean="0">
                <a:solidFill>
                  <a:srgbClr val="000000"/>
                </a:solidFill>
              </a:rPr>
              <a:t>* aldersstandariserte tall</a:t>
            </a:r>
            <a:endParaRPr lang="nb-NO" sz="1400">
              <a:solidFill>
                <a:srgbClr val="000000"/>
              </a:solidFill>
            </a:endParaRPr>
          </a:p>
        </p:txBody>
      </p:sp>
      <p:sp>
        <p:nvSpPr>
          <p:cNvPr id="7" name="TekstSylinder 6"/>
          <p:cNvSpPr txBox="1"/>
          <p:nvPr/>
        </p:nvSpPr>
        <p:spPr>
          <a:xfrm>
            <a:off x="1498862" y="1361329"/>
            <a:ext cx="67778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mtClean="0">
                <a:solidFill>
                  <a:srgbClr val="000000"/>
                </a:solidFill>
              </a:rPr>
              <a:t>Andel i registrert arbeid, etter alder. Utgangen av året</a:t>
            </a:r>
            <a:endParaRPr lang="nb-NO">
              <a:solidFill>
                <a:srgbClr val="000000"/>
              </a:solidFill>
            </a:endParaRPr>
          </a:p>
        </p:txBody>
      </p:sp>
      <p:sp>
        <p:nvSpPr>
          <p:cNvPr id="8" name="Ellipse 7"/>
          <p:cNvSpPr/>
          <p:nvPr/>
        </p:nvSpPr>
        <p:spPr bwMode="auto">
          <a:xfrm>
            <a:off x="848408" y="1626964"/>
            <a:ext cx="1621411" cy="1012537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Ellipse 8"/>
          <p:cNvSpPr/>
          <p:nvPr/>
        </p:nvSpPr>
        <p:spPr bwMode="auto">
          <a:xfrm>
            <a:off x="3187827" y="2327356"/>
            <a:ext cx="2270288" cy="1792151"/>
          </a:xfrm>
          <a:prstGeom prst="ellipse">
            <a:avLst/>
          </a:prstGeom>
          <a:noFill/>
          <a:ln w="508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nb-NO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40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5" y="116632"/>
            <a:ext cx="7200800" cy="925355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nb-NO" sz="2400" dirty="0" smtClean="0"/>
              <a:t>Ved hvilken alder kunne du tenke deg å tre helt ut av arbeidslivet (gå av med pensjon) hvis du selv kunne velge helt fritt?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3844795"/>
              </p:ext>
            </p:extLst>
          </p:nvPr>
        </p:nvGraphicFramePr>
        <p:xfrm>
          <a:off x="436729" y="1542196"/>
          <a:ext cx="8359610" cy="4828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071932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2"/>
          <p:cNvSpPr>
            <a:spLocks noGrp="1" noChangeArrowheads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nb-NO" sz="2400" dirty="0" smtClean="0"/>
              <a:t>Det er en fordel for vår bedrift/ virksomhet at folk jobber helt frem til normal pensjonsalder </a:t>
            </a:r>
            <a:endParaRPr lang="nb-NO" sz="2800" dirty="0" smtClean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49275" y="2211355"/>
          <a:ext cx="8142238" cy="42418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773193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404664"/>
            <a:ext cx="7128792" cy="553998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nb-NO" sz="2800" dirty="0" smtClean="0"/>
              <a:t>Er arbeidstakere i 50-årsalderen ettertraktet på dagens arbeidsmarked</a:t>
            </a:r>
            <a:r>
              <a:rPr lang="nb-NO" sz="2800" dirty="0"/>
              <a:t> </a:t>
            </a:r>
            <a:r>
              <a:rPr lang="nb-NO" sz="2800" dirty="0" smtClean="0"/>
              <a:t>?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79512" y="1791478"/>
          <a:ext cx="8769416" cy="4667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77853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6400800" cy="1143000"/>
          </a:xfrm>
        </p:spPr>
        <p:txBody>
          <a:bodyPr/>
          <a:lstStyle/>
          <a:p>
            <a:r>
              <a:rPr lang="nb-NO" sz="3200" dirty="0" smtClean="0"/>
              <a:t>Kampen om kompetansen</a:t>
            </a:r>
            <a:endParaRPr lang="nb-NO" sz="3200" dirty="0"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F6C4E3-C86B-4211-B35F-79871691964E}" type="datetime1">
              <a:rPr lang="nn-NO" smtClean="0"/>
              <a:pPr>
                <a:defRPr/>
              </a:pPr>
              <a:t>08.09.2014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4AD3C-D339-4D54-B023-3A48C389FB3D}" type="slidenum">
              <a:rPr lang="nb-NO" smtClean="0"/>
              <a:pPr>
                <a:defRPr/>
              </a:pPr>
              <a:t>16</a:t>
            </a:fld>
            <a:endParaRPr lang="nb-NO" dirty="0"/>
          </a:p>
        </p:txBody>
      </p:sp>
      <p:pic>
        <p:nvPicPr>
          <p:cNvPr id="6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340768"/>
            <a:ext cx="7704856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7579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7315200" cy="1143000"/>
          </a:xfrm>
        </p:spPr>
        <p:txBody>
          <a:bodyPr/>
          <a:lstStyle/>
          <a:p>
            <a:r>
              <a:rPr lang="nb-NO" sz="3200" dirty="0" smtClean="0"/>
              <a:t>Kan vi tenke nytt </a:t>
            </a:r>
            <a:br>
              <a:rPr lang="nb-NO" sz="3200" dirty="0" smtClean="0"/>
            </a:br>
            <a:r>
              <a:rPr lang="nb-NO" sz="3200" dirty="0" smtClean="0"/>
              <a:t>om seniorene i arbeidslivet?</a:t>
            </a:r>
          </a:p>
        </p:txBody>
      </p:sp>
      <p:sp>
        <p:nvSpPr>
          <p:cNvPr id="12" name="Bindepunkt utenfor siden 11"/>
          <p:cNvSpPr/>
          <p:nvPr/>
        </p:nvSpPr>
        <p:spPr>
          <a:xfrm rot="16200000">
            <a:off x="1257301" y="1866900"/>
            <a:ext cx="3086100" cy="3924300"/>
          </a:xfrm>
          <a:prstGeom prst="flowChartOffpageConnector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wrap="none" rtlCol="0" anchor="t"/>
          <a:lstStyle/>
          <a:p>
            <a:pPr algn="ctr"/>
            <a:r>
              <a:rPr lang="nb-NO" sz="1100" b="1" dirty="0" smtClean="0"/>
              <a:t/>
            </a:r>
            <a:br>
              <a:rPr lang="nb-NO" sz="1100" b="1" dirty="0" smtClean="0"/>
            </a:br>
            <a:r>
              <a:rPr lang="nb-NO" b="1" dirty="0" smtClean="0"/>
              <a:t>FRA ET ARBEIDSEVNE-</a:t>
            </a:r>
          </a:p>
          <a:p>
            <a:pPr algn="ctr"/>
            <a:r>
              <a:rPr lang="nb-NO" b="1" dirty="0" smtClean="0"/>
              <a:t>PERSPEKTIV</a:t>
            </a:r>
          </a:p>
          <a:p>
            <a:pPr algn="ctr"/>
            <a:endParaRPr lang="nb-NO" b="1" dirty="0" smtClean="0"/>
          </a:p>
          <a:p>
            <a:pPr algn="ctr"/>
            <a:endParaRPr lang="nb-NO" b="1" dirty="0" smtClean="0"/>
          </a:p>
        </p:txBody>
      </p:sp>
      <p:sp>
        <p:nvSpPr>
          <p:cNvPr id="13" name="Bindepunkt utenfor siden 12"/>
          <p:cNvSpPr/>
          <p:nvPr/>
        </p:nvSpPr>
        <p:spPr>
          <a:xfrm rot="16200000">
            <a:off x="5219700" y="1866900"/>
            <a:ext cx="3086100" cy="3924300"/>
          </a:xfrm>
          <a:prstGeom prst="flowChartOffpage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" wrap="none" lIns="0" tIns="0" rIns="0" bIns="0" rtlCol="0" anchor="t"/>
          <a:lstStyle/>
          <a:p>
            <a:pPr algn="ctr"/>
            <a:endParaRPr lang="nb-NO" b="1" dirty="0" smtClean="0"/>
          </a:p>
          <a:p>
            <a:pPr algn="ctr"/>
            <a:r>
              <a:rPr lang="nb-NO" b="1" dirty="0" smtClean="0"/>
              <a:t>TIL ET RESSURS-</a:t>
            </a:r>
          </a:p>
          <a:p>
            <a:pPr algn="ctr"/>
            <a:r>
              <a:rPr lang="nb-NO" b="1" dirty="0" smtClean="0"/>
              <a:t>PERSPEKTIV</a:t>
            </a:r>
          </a:p>
          <a:p>
            <a:pPr lvl="1"/>
            <a:endParaRPr lang="nb-NO" b="1" dirty="0" smtClean="0"/>
          </a:p>
        </p:txBody>
      </p:sp>
      <p:sp>
        <p:nvSpPr>
          <p:cNvPr id="14" name="Rektangel 13"/>
          <p:cNvSpPr/>
          <p:nvPr/>
        </p:nvSpPr>
        <p:spPr>
          <a:xfrm>
            <a:off x="4953000" y="334387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nb-NO" b="1" dirty="0" smtClean="0">
                <a:solidFill>
                  <a:srgbClr val="FFFFFF"/>
                </a:solidFill>
              </a:rPr>
              <a:t> Seniorer som en ressurs</a:t>
            </a:r>
          </a:p>
          <a:p>
            <a:pPr>
              <a:buFontTx/>
              <a:buChar char="-"/>
            </a:pPr>
            <a:r>
              <a:rPr lang="nb-NO" b="1" dirty="0">
                <a:solidFill>
                  <a:srgbClr val="FFFFFF"/>
                </a:solidFill>
              </a:rPr>
              <a:t> </a:t>
            </a:r>
            <a:r>
              <a:rPr lang="nb-NO" b="1" dirty="0" smtClean="0">
                <a:solidFill>
                  <a:srgbClr val="FFFFFF"/>
                </a:solidFill>
              </a:rPr>
              <a:t>Seniorer som kompetente</a:t>
            </a:r>
          </a:p>
          <a:p>
            <a:pPr>
              <a:buFontTx/>
              <a:buChar char="-"/>
            </a:pPr>
            <a:r>
              <a:rPr lang="nb-NO" b="1" dirty="0" smtClean="0">
                <a:solidFill>
                  <a:srgbClr val="FFFFFF"/>
                </a:solidFill>
              </a:rPr>
              <a:t> Seniorpolitikk som utvikling </a:t>
            </a:r>
          </a:p>
        </p:txBody>
      </p:sp>
      <p:sp>
        <p:nvSpPr>
          <p:cNvPr id="15" name="Rektangel 14"/>
          <p:cNvSpPr/>
          <p:nvPr/>
        </p:nvSpPr>
        <p:spPr>
          <a:xfrm>
            <a:off x="971600" y="3429000"/>
            <a:ext cx="3371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b="1" dirty="0" smtClean="0">
                <a:solidFill>
                  <a:srgbClr val="FFFFFF"/>
                </a:solidFill>
              </a:rPr>
              <a:t>Fokus på helse, </a:t>
            </a:r>
            <a:br>
              <a:rPr lang="nb-NO" b="1" dirty="0" smtClean="0">
                <a:solidFill>
                  <a:srgbClr val="FFFFFF"/>
                </a:solidFill>
              </a:rPr>
            </a:br>
            <a:r>
              <a:rPr lang="nb-NO" b="1" dirty="0" smtClean="0">
                <a:solidFill>
                  <a:srgbClr val="FFFFFF"/>
                </a:solidFill>
              </a:rPr>
              <a:t>tilrettelegging og målinger</a:t>
            </a:r>
            <a:endParaRPr lang="nb-NO" b="1" dirty="0">
              <a:solidFill>
                <a:srgbClr val="FFFFFF"/>
              </a:solidFill>
            </a:endParaRPr>
          </a:p>
        </p:txBody>
      </p:sp>
      <p:sp>
        <p:nvSpPr>
          <p:cNvPr id="16" name="Plassholder for dato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D3AB96-A471-433E-9852-1B7029648392}" type="datetime1">
              <a:rPr lang="nn-NO" smtClean="0"/>
              <a:pPr>
                <a:defRPr/>
              </a:pPr>
              <a:t>08.09.2014</a:t>
            </a:fld>
            <a:endParaRPr lang="nb-NO" dirty="0"/>
          </a:p>
        </p:txBody>
      </p:sp>
      <p:sp>
        <p:nvSpPr>
          <p:cNvPr id="18" name="Plassholder for lysbilde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531123-01F8-44AB-BAFF-55200A231A98}" type="slidenum">
              <a:rPr lang="nb-NO" smtClean="0"/>
              <a:pPr>
                <a:defRPr/>
              </a:pPr>
              <a:t>17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8888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7315200" cy="1143000"/>
          </a:xfrm>
        </p:spPr>
        <p:txBody>
          <a:bodyPr/>
          <a:lstStyle/>
          <a:p>
            <a:r>
              <a:rPr lang="nb-NO" sz="3200" dirty="0" smtClean="0"/>
              <a:t>Kan vi tenke nytt </a:t>
            </a:r>
            <a:br>
              <a:rPr lang="nb-NO" sz="3200" dirty="0" smtClean="0"/>
            </a:br>
            <a:r>
              <a:rPr lang="nb-NO" sz="3200" dirty="0" smtClean="0"/>
              <a:t>om seniorene i arbeidslivet?</a:t>
            </a:r>
          </a:p>
        </p:txBody>
      </p:sp>
      <p:sp>
        <p:nvSpPr>
          <p:cNvPr id="12" name="Bindepunkt utenfor siden 11"/>
          <p:cNvSpPr/>
          <p:nvPr/>
        </p:nvSpPr>
        <p:spPr>
          <a:xfrm rot="16200000">
            <a:off x="716683" y="2407518"/>
            <a:ext cx="4167336" cy="3924300"/>
          </a:xfrm>
          <a:prstGeom prst="flowChartOffpageConnector">
            <a:avLst/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vert" wrap="none" rtlCol="0" anchor="t"/>
          <a:lstStyle/>
          <a:p>
            <a:pPr algn="ctr"/>
            <a:r>
              <a:rPr lang="nb-NO" sz="1100" b="1" dirty="0" smtClean="0"/>
              <a:t/>
            </a:r>
            <a:br>
              <a:rPr lang="nb-NO" sz="1100" b="1" dirty="0" smtClean="0"/>
            </a:br>
            <a:r>
              <a:rPr lang="nb-NO" b="1" dirty="0" smtClean="0"/>
              <a:t>FRA ET ARBEIDSEVNE-</a:t>
            </a:r>
          </a:p>
          <a:p>
            <a:pPr algn="ctr"/>
            <a:r>
              <a:rPr lang="nb-NO" b="1" dirty="0" smtClean="0"/>
              <a:t>PERSPEKTIV</a:t>
            </a:r>
          </a:p>
          <a:p>
            <a:pPr algn="ctr"/>
            <a:endParaRPr lang="nb-NO" b="1" dirty="0" smtClean="0"/>
          </a:p>
          <a:p>
            <a:pPr algn="ctr"/>
            <a:endParaRPr lang="nb-NO" b="1" dirty="0" smtClean="0"/>
          </a:p>
        </p:txBody>
      </p:sp>
      <p:sp>
        <p:nvSpPr>
          <p:cNvPr id="13" name="Bindepunkt utenfor siden 12"/>
          <p:cNvSpPr/>
          <p:nvPr/>
        </p:nvSpPr>
        <p:spPr>
          <a:xfrm rot="16200000">
            <a:off x="4798875" y="2287721"/>
            <a:ext cx="4167340" cy="4163890"/>
          </a:xfrm>
          <a:prstGeom prst="flowChartOffpageConnector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vert" wrap="none" lIns="0" tIns="0" rIns="0" bIns="0" rtlCol="0" anchor="t"/>
          <a:lstStyle/>
          <a:p>
            <a:pPr algn="ctr"/>
            <a:endParaRPr lang="nb-NO" b="1" dirty="0" smtClean="0"/>
          </a:p>
          <a:p>
            <a:pPr algn="ctr"/>
            <a:r>
              <a:rPr lang="nb-NO" b="1" dirty="0" smtClean="0"/>
              <a:t>TIL ET RESSURS-</a:t>
            </a:r>
          </a:p>
          <a:p>
            <a:pPr algn="ctr"/>
            <a:r>
              <a:rPr lang="nb-NO" b="1" dirty="0" smtClean="0"/>
              <a:t>PERSPEKTIV</a:t>
            </a:r>
          </a:p>
          <a:p>
            <a:pPr lvl="1"/>
            <a:endParaRPr lang="nb-NO" b="1" dirty="0" smtClean="0"/>
          </a:p>
        </p:txBody>
      </p:sp>
      <p:sp>
        <p:nvSpPr>
          <p:cNvPr id="14" name="Rektangel 13"/>
          <p:cNvSpPr/>
          <p:nvPr/>
        </p:nvSpPr>
        <p:spPr>
          <a:xfrm>
            <a:off x="4953000" y="3343870"/>
            <a:ext cx="336341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smtClean="0">
                <a:solidFill>
                  <a:srgbClr val="FFFFFF"/>
                </a:solidFill>
              </a:rPr>
              <a:t>Kompetanseplan </a:t>
            </a:r>
            <a:r>
              <a:rPr lang="nb-NO" b="1" dirty="0">
                <a:solidFill>
                  <a:srgbClr val="FFFFFF"/>
                </a:solidFill>
              </a:rPr>
              <a:t> </a:t>
            </a:r>
            <a:r>
              <a:rPr lang="nb-NO" b="1" dirty="0" smtClean="0">
                <a:solidFill>
                  <a:srgbClr val="FFFFFF"/>
                </a:solidFill>
              </a:rPr>
              <a:t>og utvikling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smtClean="0">
                <a:solidFill>
                  <a:srgbClr val="FFFFFF"/>
                </a:solidFill>
              </a:rPr>
              <a:t>Mentor- og fadderordninger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smtClean="0">
                <a:solidFill>
                  <a:srgbClr val="FFFFFF"/>
                </a:solidFill>
              </a:rPr>
              <a:t>Milepælsamtaler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err="1" smtClean="0">
                <a:solidFill>
                  <a:srgbClr val="FFFFFF"/>
                </a:solidFill>
              </a:rPr>
              <a:t>Senkarriere</a:t>
            </a:r>
            <a:r>
              <a:rPr lang="nb-NO" b="1" dirty="0" smtClean="0">
                <a:solidFill>
                  <a:srgbClr val="FFFFFF"/>
                </a:solidFill>
              </a:rPr>
              <a:t>-plan f.eks. fra leder til noe annet?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smtClean="0">
                <a:solidFill>
                  <a:srgbClr val="FFFFFF"/>
                </a:solidFill>
              </a:rPr>
              <a:t>Lederopplæring – om aldring og arbeid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smtClean="0">
                <a:solidFill>
                  <a:srgbClr val="FFFFFF"/>
                </a:solidFill>
              </a:rPr>
              <a:t>Ny jobb rett og slett?</a:t>
            </a:r>
          </a:p>
        </p:txBody>
      </p:sp>
      <p:sp>
        <p:nvSpPr>
          <p:cNvPr id="15" name="Rektangel 14"/>
          <p:cNvSpPr/>
          <p:nvPr/>
        </p:nvSpPr>
        <p:spPr>
          <a:xfrm>
            <a:off x="1187624" y="3429000"/>
            <a:ext cx="315577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smtClean="0">
                <a:solidFill>
                  <a:srgbClr val="FFFFFF"/>
                </a:solidFill>
              </a:rPr>
              <a:t>Ekstra fri og ferie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smtClean="0">
                <a:solidFill>
                  <a:srgbClr val="FFFFFF"/>
                </a:solidFill>
              </a:rPr>
              <a:t>Slippe å lære nye systemer/prosesser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smtClean="0">
                <a:solidFill>
                  <a:srgbClr val="FFFFFF"/>
                </a:solidFill>
              </a:rPr>
              <a:t>«Det kurset trenger ikke du ta!»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smtClean="0">
                <a:solidFill>
                  <a:srgbClr val="FFFFFF"/>
                </a:solidFill>
              </a:rPr>
              <a:t>«Skjermes» for nye oppgaver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nb-NO" b="1" dirty="0" smtClean="0">
                <a:solidFill>
                  <a:srgbClr val="FFFFFF"/>
                </a:solidFill>
              </a:rPr>
              <a:t>etc..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b-NO" b="1" dirty="0">
              <a:solidFill>
                <a:srgbClr val="FFFFFF"/>
              </a:solidFill>
            </a:endParaRPr>
          </a:p>
        </p:txBody>
      </p:sp>
      <p:sp>
        <p:nvSpPr>
          <p:cNvPr id="16" name="Plassholder for dato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ED3AB96-A471-433E-9852-1B7029648392}" type="datetime1">
              <a:rPr lang="nn-NO" smtClean="0"/>
              <a:pPr>
                <a:defRPr/>
              </a:pPr>
              <a:t>08.09.2014</a:t>
            </a:fld>
            <a:endParaRPr lang="nb-NO" dirty="0"/>
          </a:p>
        </p:txBody>
      </p:sp>
      <p:sp>
        <p:nvSpPr>
          <p:cNvPr id="18" name="Plassholder for lysbildenumm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7531123-01F8-44AB-BAFF-55200A231A98}" type="slidenum">
              <a:rPr lang="nb-NO" smtClean="0"/>
              <a:pPr>
                <a:defRPr/>
              </a:pPr>
              <a:t>18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04877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4213" y="142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nb-NO" sz="3200" dirty="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28625" y="2708275"/>
            <a:ext cx="8072438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2900" dirty="0"/>
          </a:p>
        </p:txBody>
      </p:sp>
      <p:sp>
        <p:nvSpPr>
          <p:cNvPr id="9" name="Tit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</p:spPr>
        <p:txBody>
          <a:bodyPr/>
          <a:lstStyle/>
          <a:p>
            <a:r>
              <a:rPr lang="nb-NO" sz="3200" dirty="0" smtClean="0"/>
              <a:t>Agendapunkter</a:t>
            </a:r>
            <a:endParaRPr lang="nb-NO" sz="3200" dirty="0"/>
          </a:p>
        </p:txBody>
      </p:sp>
      <p:sp>
        <p:nvSpPr>
          <p:cNvPr id="13" name="Plassholder for innhold 9"/>
          <p:cNvSpPr>
            <a:spLocks noGrp="1"/>
          </p:cNvSpPr>
          <p:nvPr>
            <p:ph idx="1"/>
          </p:nvPr>
        </p:nvSpPr>
        <p:spPr>
          <a:xfrm>
            <a:off x="457200" y="1600201"/>
            <a:ext cx="7931224" cy="4061048"/>
          </a:xfrm>
        </p:spPr>
        <p:txBody>
          <a:bodyPr/>
          <a:lstStyle/>
          <a:p>
            <a:pPr marL="914400" lvl="1" indent="-514350">
              <a:buNone/>
            </a:pPr>
            <a:endParaRPr lang="nb-NO" dirty="0" smtClean="0"/>
          </a:p>
          <a:p>
            <a:pPr marL="914400" lvl="1" indent="-514350">
              <a:buFont typeface="+mj-lt"/>
              <a:buAutoNum type="arabicPeriod"/>
            </a:pPr>
            <a:r>
              <a:rPr lang="nb-NO" sz="2400" dirty="0" smtClean="0"/>
              <a:t>Seniorene – problem eller en del av løsningen?</a:t>
            </a:r>
          </a:p>
          <a:p>
            <a:pPr marL="914400" lvl="1" indent="-514350">
              <a:buFont typeface="+mj-lt"/>
              <a:buAutoNum type="arabicPeriod"/>
            </a:pPr>
            <a:endParaRPr lang="nb-NO" sz="24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nb-NO" sz="2400" dirty="0" smtClean="0"/>
              <a:t>Inn eller ut av arbeidslivet – hvor går seniorene?</a:t>
            </a:r>
          </a:p>
          <a:p>
            <a:pPr marL="914400" lvl="1" indent="-514350">
              <a:buFont typeface="+mj-lt"/>
              <a:buAutoNum type="arabicPeriod"/>
            </a:pPr>
            <a:endParaRPr lang="nb-NO" sz="2400" dirty="0"/>
          </a:p>
          <a:p>
            <a:pPr marL="914400" lvl="1" indent="-514350">
              <a:buFont typeface="+mj-lt"/>
              <a:buAutoNum type="arabicPeriod"/>
            </a:pPr>
            <a:r>
              <a:rPr lang="nb-NO" sz="2400" dirty="0" smtClean="0"/>
              <a:t>Kort om SSP</a:t>
            </a:r>
          </a:p>
          <a:p>
            <a:pPr marL="400050" lvl="1" indent="0">
              <a:buNone/>
            </a:pPr>
            <a:endParaRPr lang="nb-NO" sz="2400" dirty="0" smtClean="0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C2D11-4EA8-46AF-80E9-5278B644E139}" type="datetime1">
              <a:rPr lang="nn-NO" smtClean="0"/>
              <a:pPr>
                <a:defRPr/>
              </a:pPr>
              <a:t>08.09.2014</a:t>
            </a:fld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4AD3C-D339-4D54-B023-3A48C389FB3D}" type="slidenum">
              <a:rPr lang="nb-NO" smtClean="0"/>
              <a:pPr>
                <a:defRPr/>
              </a:pPr>
              <a:t>19</a:t>
            </a:fld>
            <a:endParaRPr lang="nb-NO" dirty="0"/>
          </a:p>
        </p:txBody>
      </p:sp>
      <p:sp>
        <p:nvSpPr>
          <p:cNvPr id="10" name="Rektangel 9"/>
          <p:cNvSpPr/>
          <p:nvPr/>
        </p:nvSpPr>
        <p:spPr>
          <a:xfrm>
            <a:off x="611560" y="3717032"/>
            <a:ext cx="7488188" cy="67627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99119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F6C4E3-C86B-4211-B35F-79871691964E}" type="datetime1">
              <a:rPr lang="nn-NO" smtClean="0"/>
              <a:pPr>
                <a:defRPr/>
              </a:pPr>
              <a:t>08.09.2014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4AD3C-D339-4D54-B023-3A48C389FB3D}" type="slidenum">
              <a:rPr lang="nb-NO" smtClean="0"/>
              <a:pPr>
                <a:defRPr/>
              </a:pPr>
              <a:t>2</a:t>
            </a:fld>
            <a:endParaRPr lang="nb-NO" dirty="0"/>
          </a:p>
        </p:txBody>
      </p:sp>
      <p:pic>
        <p:nvPicPr>
          <p:cNvPr id="6" name="Picture 2" descr="Maskingenerert alternativ tekst: — I&#10;—÷&#10;—--&#10;__,1__- I  Innti.&#10;—+ I -àr&#10;‘ 5I-k&#10;—&#10;-D &amp;ere&#10;wJ 2m1&#10;Uge bñhtim&#10;•Nyutdmde&#10;•SelwIcf&#10;• &#10;wrer&#10;nawd&#10;Eldre ¡ arbeidslivet&#10;• &#10;dre” i arbeidshwt? Srnt ÌI  frr&#10;- . — - — -&#10;30%&#10;20%&#10;10%&#10;5%&#10;— ,. — * .— i —&#10;Sjefene&#10;glemmer&#10;eldre-&#10;EE&#10;2 mi 00 O9&#10;Verdsetter erfaring&#10;• SpprmàL 1tiargodteUrdkIiij die ii IIœimsettefqendetyper&#10;arbeidstake? Ñide(ersm  nrgetgcilt eIgkegct&#10;IÍ2kt.&#10;b&#10;Lgen&#10;2006 aoi 00 2000 3IS 20fl&#10;Pensjonssjokket: Toppsjefer frykt&#10;at eldre og erfarne ansaite vil romme&#10;bed rift ene som folge av pen sj on sreformen&#10;men gjor s godt som ingenting for å&#10;hindre at (let skjer, ifolge en kartleggi&#10;Beskyttet&#10;• SpprsriåtDecondetskuL[egjetinomfresnedbemmiighn&#10;bednftJvirksolhr sansynüq erdet atvikowtenviUemskeå&#10;behoLde f.lgendetypa-beidstakffe? kn ir JU! sYrer nFget etr gæske&#10;ar*synL •3Jo9•2IO•3rn&#10;Erfanw tedstIere  % &#10;Snioer 18% I% d%&#10;E1dreirbeidakere 13% 13% 14% I&#10;Uribe,stakere Œ3% Æ% 00%&#10;Arbenvaedrerc 53% 53% %&#10;NyiManndrbÑ1ctakre 51% 48% 53%&#10;Fiaiknshennw 45% 46% 52%&#10;Aiittcmkaiigiavmed % % 41%&#10;MemkŒ1efltrt 24% 26% 26% &#10;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34782" y="0"/>
            <a:ext cx="5085755" cy="4077072"/>
          </a:xfrm>
          <a:prstGeom prst="rect">
            <a:avLst/>
          </a:prstGeom>
          <a:noFill/>
        </p:spPr>
      </p:pic>
      <p:pic>
        <p:nvPicPr>
          <p:cNvPr id="7" name="Picture 2" descr="Maskingenerert alternativ tekst: Telefow 22863000&#10;UJOLDLD&#10;SEN IORPOLITI KK&#10;ULF PETER I-IELLSTRØM&#10;Norske bed riftsiedere av&#10;slorer at de har en positiv&#10;holdning til eldre arbeidsta&#10;gere. Men tallene i en fersk&#10;undersøkelse ira senter Tor&#10;senlorpolitllck tyder på at&#10;avstanden er stor mellom liv&#10;og iære i næringslivet.&#10;Generalsekretær Karl østerud i&#10;senter [orseniorpolitikk innrøm&#10;mer at hun ble litt deprimert da&#10;undersøkeLsen blant bedriftsle&#10;dere i privat sektor fra Perducoj&#10;NORMT [orelà&#10;-Mange bedriftsiedere har til&#10;synelatende ikke tatt inn wer&#10;seg at arbeidslivet vårt står foran&#10;store demografiske endringeEVi&#10;får flere eldre inn1-ggere. Det vil&#10;gjenspeile seg i arbeidsscokken.&#10;Mange bedrifter er åpenbart dår&#10;lig forberedt på denne fremtiden,&#10;Sier Osterud.&#10;- Hva kommer det av?&#10;- Det eret godt spørsmàl. Kanskje&#10;ser vi i denne studien at mange&#10;ledere er politisk korrekte når de&#10;blirspurtom sine holdningerom&#10;eldre arbeidstagere. Da svarer de&#10;positivt Men i realiteten sitterdet&#10;langt inne å ta skrittet hilft u og&#10;rekruttere eldre arbeidstagere.&#10;sier Osterud.&#10;Innen 20 år vil hver fjerde inn&#10;bygger i Norge være mellom 55&#10;og7S år. senter for seniorpolitikk&#10;(SSP) har undersøkt i hvilken ut&#10;strekning norske bedrifter er&#10;forberedt på disse demograliske&#10;endringene også i norskarbeids&#10;liv. På oppdrag fra senteret gjen&#10;nomførte PerducoINORSTAT in&#10;tervjuer av 2002 bedriftsledere i&#10;privat sektor.&#10;Senlorsjold&#10;Hele 66 prosent av de spurte be&#10;driftslederne svarte at ingen av&#10;dem som var rekrutiert de siste 12&#10;månedene, var over SO år. t7 pro&#10;sent av bedriftene hadde ikke&#10;Foretatt nyansetielser i året som&#10;gikk. I realiteten var det dermed&#10;bare en av fem bedrifter som fak&#10;tisk hadde rekrutIert arbeidsta&#10;gereoversoàri løpet av perioden.&#10;Det er spesielt blant bedrifter&#10;med inntil 100 ansatte at senio&#10;rene knapt ervelkomne. På desto&#10;rearbeidsplassene i privat sektor&#10;er sjansene for å få jobb adskillig&#10;større for SO-åringene.&#10;Mangler strategi&#10;73 prosent av bedriftene svarer&#10;at de ikke har noen strategi for å&#10;Inger&#10;Opptil 20 prosent&#10;Melom 20 og SO prosent&#10;Mer enn halvparten&#10;Vet ikkeJikke&#10;aktueItAar ikke rekruttert&#10;desiste l2rrind.&#10;holde på arbeidstagere over 55 år.&#10;Småbedriftene mangler en strate&#10;gi for seniorene i høyere grad enn&#10;de større virksomhetene.&#10;Bedriftene i Nord-Norge ser ut&#10;til åvære bedre forberedt enn re&#10;sten av landet&#10;Blant bedriftene som har en&#10;strategi brå holde på eldre ansat&#10;te, fortellerdet overveldende fler&#10;tall at de forsøker å tilrettelegge&#10;jobben for denne del av arbeids&#10;stokken. 55 prosent bruker dess&#10;uten økonomiske incentiver til å&#10;holde på arbeidstagerne, mens&#10;omtrent en tredjedel bruker opp&#10;Læringstiltak både for ansatte og&#10;ledere i virksomheten.&#10;Mangler oversikt&#10;Seks av ti virksomheter innrøm&#10;mer at de ikke har kartlagt sam-&#10;mensemingen av alder og kom&#10;petanse i arbeidsstokken for å&#10;forberede seg på bedriftens frem&#10;tidige behov.&#10;Samtidig sier knappe tre fjerde-&#10;deler av bed riftslederne at eldre&#10;a.rbeidstagere har mer verdifull&#10;erfaring enn sine yngre kolleger.&#10;Bare 26 prosent mener at eldre ar&#10;beidstagere har mindre oppda&#10;ten kunnskap enn yngre arbeid&#10;stagere.&#10;østerud i Senter for seniorpoli&#10;tikk mener at tallene avslører at&#10;bedriftsledere har en tendens til&#10;å undeivurdere endringene som&#10;nærmer seg.&#10;- På engelsk finnes et uttrykk&#10;som straks slo meg da jeg så tal&#10;lene. Det er« hapj go lucky,, sier&#10;Osterud.&#10;LIO1C&#10;Har du passert 50 ãr, har du færre muligheter til a skifte jobb.&#10;To av tre bedrifter har ikke rekruttert noen arbeidstagere&#10;over 50 ãr de siste 12 mãnedene.&#10;Over 50 år?&#10;Nei takk!&#10;Rekruttering av seniorer&#10;Heidin veksomi’,eridogen definert&#10;strategiforåhddepåothedstakere&#10;som erdd,eenn 55år’&#10;Vet ikkel&#10;ikke aktuelt&#10;4%&#10;Heidin k*ksomher konlagtaklers&#10;og komperonsesammensetningen&#10;med tanke på vn*somhetens&#10;fra’ ntidige beliov7&#10;Vet cke/&#10;Ja ikke aktuelt&#10;24% 2%&#10;4v rnedothejderne dere har rekrittr de sijt€ U rnåtiedene,&#10;‘. ‘ randeei’ over 50 cr7&#10;Ansatte&#10;Totalt&#10;1-4 I 5-19&#10;20-99 I 100+&#10;66%&#10;6%&#10;6%&#10;6%&#10;17%&#10;63% 74%&#10;2% 8%&#10;5% 5%&#10;7% 4%&#10;23% 9%&#10;66%&#10;18%&#10;10%&#10;13%&#10;3%&#10;23%&#10;42%&#10;13%&#10;0%&#10;9%&#10;2002 tele(on.iteivjuer med bedrifter i mars2011&#10;lingen. Det sitter erart langt inne å rekntere 9 tðagere.&#10;mener SølQ( fOr SenlOrpOlItICk. FOTO: OTMAR iVINTERthflNC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7824" y="2708920"/>
            <a:ext cx="4860031" cy="3887797"/>
          </a:xfrm>
          <a:prstGeom prst="rect">
            <a:avLst/>
          </a:prstGeom>
          <a:noFill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527" y="44624"/>
            <a:ext cx="4211960" cy="29286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01946">
            <a:off x="754433" y="2774558"/>
            <a:ext cx="6786678" cy="1990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45440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 smtClean="0"/>
              <a:t>SSP er</a:t>
            </a:r>
            <a:endParaRPr lang="nb-NO" sz="3200" dirty="0"/>
          </a:p>
        </p:txBody>
      </p:sp>
      <p:sp>
        <p:nvSpPr>
          <p:cNvPr id="9" name="Plassholder for innhold 8"/>
          <p:cNvSpPr>
            <a:spLocks noGrp="1"/>
          </p:cNvSpPr>
          <p:nvPr>
            <p:ph idx="1"/>
          </p:nvPr>
        </p:nvSpPr>
        <p:spPr>
          <a:xfrm>
            <a:off x="457200" y="1600200"/>
            <a:ext cx="5029200" cy="4525963"/>
          </a:xfrm>
        </p:spPr>
        <p:txBody>
          <a:bodyPr/>
          <a:lstStyle/>
          <a:p>
            <a:pPr>
              <a:spcAft>
                <a:spcPts val="1800"/>
              </a:spcAft>
            </a:pPr>
            <a:r>
              <a:rPr lang="nb-NO" sz="2000" dirty="0" smtClean="0"/>
              <a:t>Et nasjonalt kompetansesenter som arbeider med stimulering og utvikling </a:t>
            </a:r>
            <a:br>
              <a:rPr lang="nb-NO" sz="2000" dirty="0" smtClean="0"/>
            </a:br>
            <a:r>
              <a:rPr lang="nb-NO" sz="2000" dirty="0" smtClean="0"/>
              <a:t>av god seniorpolitikk i privat og </a:t>
            </a:r>
            <a:br>
              <a:rPr lang="nb-NO" sz="2000" dirty="0" smtClean="0"/>
            </a:br>
            <a:r>
              <a:rPr lang="nb-NO" sz="2000" dirty="0" smtClean="0"/>
              <a:t>offentlig virksomhet</a:t>
            </a:r>
          </a:p>
          <a:p>
            <a:pPr>
              <a:spcAft>
                <a:spcPts val="1800"/>
              </a:spcAft>
            </a:pPr>
            <a:r>
              <a:rPr lang="nb-NO" sz="2000" dirty="0"/>
              <a:t>Pådriver-, koordinerings- og formidlingsrolle</a:t>
            </a:r>
          </a:p>
          <a:p>
            <a:pPr>
              <a:spcAft>
                <a:spcPts val="1800"/>
              </a:spcAft>
            </a:pPr>
            <a:r>
              <a:rPr lang="nb-NO" sz="2000" dirty="0" smtClean="0"/>
              <a:t>Finansiert over statsbudsjettet</a:t>
            </a:r>
          </a:p>
          <a:p>
            <a:pPr>
              <a:spcAft>
                <a:spcPts val="1800"/>
              </a:spcAft>
            </a:pPr>
            <a:r>
              <a:rPr lang="nb-NO" sz="2000" dirty="0" smtClean="0"/>
              <a:t>Initierer forsknings- og utviklingsprosjekter</a:t>
            </a:r>
          </a:p>
          <a:p>
            <a:pPr>
              <a:spcAft>
                <a:spcPts val="1800"/>
              </a:spcAft>
            </a:pPr>
            <a:r>
              <a:rPr lang="nb-NO" sz="2000" dirty="0"/>
              <a:t>Partene i arbeidslivet er våre ”eiere”</a:t>
            </a:r>
          </a:p>
          <a:p>
            <a:pPr>
              <a:spcAft>
                <a:spcPts val="1800"/>
              </a:spcAft>
            </a:pPr>
            <a:endParaRPr lang="nb-NO" sz="2000" dirty="0" smtClean="0"/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C76BEB2-0262-4EC0-A0F7-CE5CEC9AEABE}" type="datetime1">
              <a:rPr lang="nn-NO" smtClean="0"/>
              <a:pPr>
                <a:defRPr/>
              </a:pPr>
              <a:t>08.09.2014</a:t>
            </a:fld>
            <a:endParaRPr lang="nb-NO" dirty="0"/>
          </a:p>
        </p:txBody>
      </p:sp>
      <p:sp>
        <p:nvSpPr>
          <p:cNvPr id="12" name="Plassholder for lysbildenumm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4AD3C-D339-4D54-B023-3A48C389FB3D}" type="slidenum">
              <a:rPr lang="nb-NO" smtClean="0"/>
              <a:pPr>
                <a:defRPr/>
              </a:pPr>
              <a:t>20</a:t>
            </a:fld>
            <a:endParaRPr lang="nb-NO" dirty="0"/>
          </a:p>
        </p:txBody>
      </p:sp>
      <p:pic>
        <p:nvPicPr>
          <p:cNvPr id="2" name="Bilde 1" descr="LYS70810_MBR-20110412-3184-scr.JPG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08104" y="1484784"/>
            <a:ext cx="3419872" cy="4546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13EB2-DC45-4B42-8936-B706BB3DD8BC}" type="slidenum">
              <a:rPr lang="nb-NO" smtClean="0"/>
              <a:pPr>
                <a:defRPr/>
              </a:pPr>
              <a:t>21</a:t>
            </a:fld>
            <a:endParaRPr lang="nb-N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33933"/>
            <a:ext cx="4608512" cy="656768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Maskingenerert alternativ tekst: Det handler om ledels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060848"/>
            <a:ext cx="3096344" cy="619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12976"/>
            <a:ext cx="3723903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4221088"/>
            <a:ext cx="2437271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0348" y="5301208"/>
            <a:ext cx="39433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18933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3975F4-08F3-4C7D-8F79-72E2C6DEF370}" type="datetime1">
              <a:rPr lang="nn-NO" smtClean="0"/>
              <a:pPr>
                <a:defRPr/>
              </a:pPr>
              <a:t>08.09.2014</a:t>
            </a:fld>
            <a:endParaRPr lang="nb-NO" dirty="0"/>
          </a:p>
        </p:txBody>
      </p:sp>
      <p:sp>
        <p:nvSpPr>
          <p:cNvPr id="3" name="Plassholder for lysbildenumm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213EB2-DC45-4B42-8936-B706BB3DD8BC}" type="slidenum">
              <a:rPr lang="nb-NO" smtClean="0"/>
              <a:pPr>
                <a:defRPr/>
              </a:pPr>
              <a:t>22</a:t>
            </a:fld>
            <a:endParaRPr lang="nb-N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8800984" cy="6957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6506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4213" y="142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nb-NO" sz="3200" dirty="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28625" y="2708275"/>
            <a:ext cx="8072438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2900" dirty="0"/>
          </a:p>
        </p:txBody>
      </p:sp>
      <p:sp>
        <p:nvSpPr>
          <p:cNvPr id="9" name="Tittel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6923112" cy="1143000"/>
          </a:xfrm>
        </p:spPr>
        <p:txBody>
          <a:bodyPr/>
          <a:lstStyle/>
          <a:p>
            <a:r>
              <a:rPr lang="nb-NO" sz="3200" dirty="0" smtClean="0"/>
              <a:t>Agendapunkter</a:t>
            </a:r>
            <a:endParaRPr lang="nb-NO" sz="3200" dirty="0"/>
          </a:p>
        </p:txBody>
      </p:sp>
      <p:sp>
        <p:nvSpPr>
          <p:cNvPr id="13" name="Plassholder for innhold 9"/>
          <p:cNvSpPr>
            <a:spLocks noGrp="1"/>
          </p:cNvSpPr>
          <p:nvPr>
            <p:ph idx="1"/>
          </p:nvPr>
        </p:nvSpPr>
        <p:spPr>
          <a:xfrm>
            <a:off x="457200" y="1600201"/>
            <a:ext cx="7931224" cy="4061048"/>
          </a:xfrm>
        </p:spPr>
        <p:txBody>
          <a:bodyPr/>
          <a:lstStyle/>
          <a:p>
            <a:pPr marL="914400" lvl="1" indent="-514350">
              <a:buNone/>
            </a:pPr>
            <a:endParaRPr lang="nb-NO" dirty="0" smtClean="0"/>
          </a:p>
          <a:p>
            <a:pPr marL="914400" lvl="1" indent="-514350">
              <a:buFont typeface="+mj-lt"/>
              <a:buAutoNum type="arabicPeriod"/>
            </a:pPr>
            <a:r>
              <a:rPr lang="nb-NO" sz="2400" dirty="0" smtClean="0"/>
              <a:t>Seniorene – problem eller en del av løsningen?</a:t>
            </a:r>
          </a:p>
          <a:p>
            <a:pPr marL="914400" lvl="1" indent="-514350">
              <a:buFont typeface="+mj-lt"/>
              <a:buAutoNum type="arabicPeriod"/>
            </a:pPr>
            <a:endParaRPr lang="nb-NO" sz="2400" dirty="0" smtClean="0"/>
          </a:p>
          <a:p>
            <a:pPr marL="914400" lvl="1" indent="-514350">
              <a:buFont typeface="+mj-lt"/>
              <a:buAutoNum type="arabicPeriod"/>
            </a:pPr>
            <a:r>
              <a:rPr lang="nb-NO" sz="2400" dirty="0" smtClean="0"/>
              <a:t>Inn eller ut av arbeidslivet – hvor går seniorene?</a:t>
            </a:r>
          </a:p>
          <a:p>
            <a:pPr marL="914400" lvl="1" indent="-514350">
              <a:buFont typeface="+mj-lt"/>
              <a:buAutoNum type="arabicPeriod"/>
            </a:pPr>
            <a:endParaRPr lang="nb-NO" sz="2400" dirty="0"/>
          </a:p>
          <a:p>
            <a:pPr marL="914400" lvl="1" indent="-514350">
              <a:buFont typeface="+mj-lt"/>
              <a:buAutoNum type="arabicPeriod"/>
            </a:pPr>
            <a:r>
              <a:rPr lang="nb-NO" sz="2400" dirty="0" smtClean="0"/>
              <a:t>Kort om SSP</a:t>
            </a:r>
          </a:p>
          <a:p>
            <a:pPr marL="400050" lvl="1" indent="0">
              <a:buNone/>
            </a:pPr>
            <a:endParaRPr lang="nb-NO" sz="2400" dirty="0" smtClean="0"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5DC2D11-4EA8-46AF-80E9-5278B644E139}" type="datetime1">
              <a:rPr lang="nn-NO" smtClean="0"/>
              <a:pPr>
                <a:defRPr/>
              </a:pPr>
              <a:t>08.09.2014</a:t>
            </a:fld>
            <a:endParaRPr lang="nb-NO" dirty="0"/>
          </a:p>
        </p:txBody>
      </p:sp>
      <p:sp>
        <p:nvSpPr>
          <p:cNvPr id="11" name="Plassholder for lysbildenumm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4AD3C-D339-4D54-B023-3A48C389FB3D}" type="slidenum">
              <a:rPr lang="nb-NO" smtClean="0"/>
              <a:pPr>
                <a:defRPr/>
              </a:pPr>
              <a:t>3</a:t>
            </a:fld>
            <a:endParaRPr lang="nb-NO" dirty="0"/>
          </a:p>
        </p:txBody>
      </p:sp>
      <p:sp>
        <p:nvSpPr>
          <p:cNvPr id="10" name="Rektangel 9"/>
          <p:cNvSpPr/>
          <p:nvPr/>
        </p:nvSpPr>
        <p:spPr>
          <a:xfrm>
            <a:off x="702770" y="1993900"/>
            <a:ext cx="7488188" cy="67627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95102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tel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sz="3200" dirty="0" smtClean="0"/>
              <a:t>Eldre arbeidstagere ….</a:t>
            </a:r>
            <a:endParaRPr lang="nb-NO" sz="3200" dirty="0"/>
          </a:p>
        </p:txBody>
      </p:sp>
      <p:sp>
        <p:nvSpPr>
          <p:cNvPr id="9" name="Undertittel 8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 smtClean="0"/>
              <a:t>Hvem </a:t>
            </a:r>
            <a:r>
              <a:rPr lang="nb-NO" dirty="0"/>
              <a:t>er </a:t>
            </a:r>
            <a:r>
              <a:rPr lang="nb-NO" dirty="0" smtClean="0"/>
              <a:t>egentlig det</a:t>
            </a:r>
            <a:r>
              <a:rPr lang="nb-NO" dirty="0"/>
              <a:t>?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AF6C4E3-C86B-4211-B35F-79871691964E}" type="datetime1">
              <a:rPr lang="nn-NO" smtClean="0"/>
              <a:pPr>
                <a:defRPr/>
              </a:pPr>
              <a:t>08.09.2014</a:t>
            </a:fld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4AD3C-D339-4D54-B023-3A48C389FB3D}" type="slidenum">
              <a:rPr lang="nb-NO" smtClean="0"/>
              <a:pPr>
                <a:defRPr/>
              </a:pPr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054728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1" y="332656"/>
            <a:ext cx="7416824" cy="553998"/>
          </a:xfrm>
          <a:prstGeom prst="rect">
            <a:avLst/>
          </a:prstGeom>
        </p:spPr>
        <p:txBody>
          <a:bodyPr>
            <a:noAutofit/>
          </a:bodyPr>
          <a:lstStyle/>
          <a:p>
            <a:pPr eaLnBrk="1" hangingPunct="1"/>
            <a:r>
              <a:rPr lang="nb-NO" sz="2400" dirty="0" smtClean="0"/>
              <a:t>Ved hvilken alder vil du anslå at folk begynner å bli regnet som ”eldre” i arbeidslivet?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b-NO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48641" y="1542196"/>
          <a:ext cx="8363712" cy="48284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0535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tel 2"/>
          <p:cNvSpPr>
            <a:spLocks noGrp="1"/>
          </p:cNvSpPr>
          <p:nvPr>
            <p:ph type="title"/>
          </p:nvPr>
        </p:nvSpPr>
        <p:spPr>
          <a:xfrm>
            <a:off x="251520" y="260648"/>
            <a:ext cx="6923112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Demografi</a:t>
            </a:r>
            <a:r>
              <a:rPr lang="en-US" dirty="0" smtClean="0"/>
              <a:t> </a:t>
            </a:r>
            <a:r>
              <a:rPr lang="en-US" dirty="0" err="1" smtClean="0"/>
              <a:t>og</a:t>
            </a:r>
            <a:r>
              <a:rPr lang="en-US" dirty="0" smtClean="0"/>
              <a:t> en </a:t>
            </a:r>
            <a:r>
              <a:rPr lang="en-US" dirty="0" err="1" smtClean="0"/>
              <a:t>aldrende</a:t>
            </a:r>
            <a:r>
              <a:rPr lang="en-US" dirty="0" smtClean="0"/>
              <a:t> </a:t>
            </a:r>
            <a:r>
              <a:rPr lang="en-US" dirty="0" err="1" smtClean="0"/>
              <a:t>befolkning</a:t>
            </a:r>
            <a:endParaRPr lang="en-US" dirty="0"/>
          </a:p>
        </p:txBody>
      </p:sp>
      <p:graphicFrame>
        <p:nvGraphicFramePr>
          <p:cNvPr id="4" name="Plassholder for innhold 3"/>
          <p:cNvGraphicFramePr>
            <a:graphicFrameLocks noGrp="1"/>
          </p:cNvGraphicFramePr>
          <p:nvPr>
            <p:ph idx="1"/>
          </p:nvPr>
        </p:nvGraphicFramePr>
        <p:xfrm>
          <a:off x="457200" y="1481138"/>
          <a:ext cx="8229600" cy="45259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kstSylinder 4"/>
          <p:cNvSpPr txBox="1"/>
          <p:nvPr/>
        </p:nvSpPr>
        <p:spPr>
          <a:xfrm>
            <a:off x="1115616" y="6165304"/>
            <a:ext cx="4824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400" dirty="0" smtClean="0"/>
              <a:t>Prosentvis økning frem til 2025</a:t>
            </a:r>
            <a:endParaRPr lang="nb-NO" sz="1400" dirty="0"/>
          </a:p>
        </p:txBody>
      </p:sp>
      <p:sp>
        <p:nvSpPr>
          <p:cNvPr id="2" name="Rektangel 1"/>
          <p:cNvSpPr/>
          <p:nvPr/>
        </p:nvSpPr>
        <p:spPr>
          <a:xfrm>
            <a:off x="611560" y="1628800"/>
            <a:ext cx="4572000" cy="1384995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r>
              <a:rPr lang="en-US" sz="2400" dirty="0" err="1" smtClean="0"/>
              <a:t>Gruppen</a:t>
            </a:r>
            <a:r>
              <a:rPr lang="en-US" sz="2400" dirty="0" smtClean="0"/>
              <a:t> </a:t>
            </a:r>
            <a:r>
              <a:rPr lang="en-US" sz="2400" dirty="0" err="1" smtClean="0"/>
              <a:t>mellom</a:t>
            </a:r>
            <a:r>
              <a:rPr lang="en-US" sz="2400" dirty="0" smtClean="0"/>
              <a:t> 55 </a:t>
            </a:r>
            <a:r>
              <a:rPr lang="en-US" sz="2400" dirty="0" err="1" smtClean="0"/>
              <a:t>og</a:t>
            </a:r>
            <a:r>
              <a:rPr lang="en-US" sz="2400" dirty="0" smtClean="0"/>
              <a:t> 75 </a:t>
            </a:r>
            <a:r>
              <a:rPr lang="en-US" sz="2400" dirty="0" err="1" smtClean="0"/>
              <a:t>år</a:t>
            </a:r>
            <a:r>
              <a:rPr lang="en-US" sz="2400" dirty="0" smtClean="0"/>
              <a:t> </a:t>
            </a:r>
            <a:r>
              <a:rPr lang="en-US" sz="2400" dirty="0" err="1" smtClean="0"/>
              <a:t>vil</a:t>
            </a:r>
            <a:r>
              <a:rPr lang="en-US" sz="2400" dirty="0" smtClean="0"/>
              <a:t> </a:t>
            </a:r>
            <a:r>
              <a:rPr lang="en-US" sz="2400" dirty="0" err="1" smtClean="0"/>
              <a:t>vokse</a:t>
            </a:r>
            <a:r>
              <a:rPr lang="en-US" sz="2400" dirty="0" smtClean="0"/>
              <a:t>:</a:t>
            </a:r>
            <a:endParaRPr lang="en-US" sz="2400" dirty="0"/>
          </a:p>
          <a:p>
            <a:r>
              <a:rPr lang="en-US" dirty="0"/>
              <a:t>I dag: </a:t>
            </a:r>
            <a:r>
              <a:rPr lang="en-US" dirty="0" smtClean="0"/>
              <a:t>  ca </a:t>
            </a:r>
            <a:r>
              <a:rPr lang="en-US" dirty="0"/>
              <a:t>990 000</a:t>
            </a:r>
          </a:p>
          <a:p>
            <a:r>
              <a:rPr lang="en-US" dirty="0"/>
              <a:t>I 2030: </a:t>
            </a:r>
            <a:r>
              <a:rPr lang="en-US" dirty="0" smtClean="0"/>
              <a:t>ca 1 300 </a:t>
            </a:r>
            <a:r>
              <a:rPr lang="en-US" dirty="0"/>
              <a:t>000</a:t>
            </a:r>
          </a:p>
        </p:txBody>
      </p:sp>
    </p:spTree>
    <p:extLst>
      <p:ext uri="{BB962C8B-B14F-4D97-AF65-F5344CB8AC3E}">
        <p14:creationId xmlns:p14="http://schemas.microsoft.com/office/powerpoint/2010/main" val="2030195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vrundet rektangel 11"/>
          <p:cNvSpPr/>
          <p:nvPr/>
        </p:nvSpPr>
        <p:spPr>
          <a:xfrm>
            <a:off x="3276600" y="1981200"/>
            <a:ext cx="2667000" cy="3276600"/>
          </a:xfrm>
          <a:prstGeom prst="roundRect">
            <a:avLst>
              <a:gd name="adj" fmla="val 465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b-NO" sz="1700" b="1" dirty="0" smtClean="0">
                <a:solidFill>
                  <a:schemeClr val="bg1"/>
                </a:solidFill>
              </a:rPr>
              <a:t>For arbeidslivet og den</a:t>
            </a:r>
          </a:p>
          <a:p>
            <a:pPr algn="ctr"/>
            <a:r>
              <a:rPr lang="nb-NO" sz="1700" b="1" dirty="0" smtClean="0">
                <a:solidFill>
                  <a:schemeClr val="bg1"/>
                </a:solidFill>
              </a:rPr>
              <a:t>enkelte arbeidsplass</a:t>
            </a:r>
            <a:endParaRPr lang="nb-NO" sz="1700" b="1" dirty="0">
              <a:solidFill>
                <a:schemeClr val="bg1"/>
              </a:solidFill>
            </a:endParaRPr>
          </a:p>
        </p:txBody>
      </p:sp>
      <p:sp>
        <p:nvSpPr>
          <p:cNvPr id="13" name="Avrundet rektangel 12"/>
          <p:cNvSpPr/>
          <p:nvPr/>
        </p:nvSpPr>
        <p:spPr>
          <a:xfrm>
            <a:off x="6096000" y="1981200"/>
            <a:ext cx="2667000" cy="3276600"/>
          </a:xfrm>
          <a:prstGeom prst="roundRect">
            <a:avLst>
              <a:gd name="adj" fmla="val 465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b-NO" sz="1700" b="1" dirty="0" smtClean="0">
                <a:solidFill>
                  <a:schemeClr val="bg1"/>
                </a:solidFill>
              </a:rPr>
              <a:t>For den enkelte senior</a:t>
            </a:r>
            <a:endParaRPr lang="nb-NO" sz="1700" b="1" dirty="0">
              <a:solidFill>
                <a:schemeClr val="bg1"/>
              </a:solidFill>
            </a:endParaRPr>
          </a:p>
        </p:txBody>
      </p:sp>
      <p:sp>
        <p:nvSpPr>
          <p:cNvPr id="11" name="Avrundet rektangel 10"/>
          <p:cNvSpPr/>
          <p:nvPr/>
        </p:nvSpPr>
        <p:spPr>
          <a:xfrm>
            <a:off x="457200" y="1981200"/>
            <a:ext cx="2667000" cy="3276600"/>
          </a:xfrm>
          <a:prstGeom prst="roundRect">
            <a:avLst>
              <a:gd name="adj" fmla="val 465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nb-NO" sz="1700" b="1" dirty="0" smtClean="0">
                <a:solidFill>
                  <a:schemeClr val="bg1"/>
                </a:solidFill>
              </a:rPr>
              <a:t>For samfunnet</a:t>
            </a:r>
            <a:endParaRPr lang="nb-NO" sz="1700" b="1" dirty="0">
              <a:solidFill>
                <a:schemeClr val="bg1"/>
              </a:solidFill>
            </a:endParaRPr>
          </a:p>
        </p:txBody>
      </p:sp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sz="3200" dirty="0" smtClean="0"/>
              <a:t>Seniorene – en del av løsningen!</a:t>
            </a:r>
          </a:p>
        </p:txBody>
      </p:sp>
      <p:sp>
        <p:nvSpPr>
          <p:cNvPr id="5" name="Avrundet rektangel 4"/>
          <p:cNvSpPr/>
          <p:nvPr/>
        </p:nvSpPr>
        <p:spPr>
          <a:xfrm>
            <a:off x="547700" y="2667000"/>
            <a:ext cx="2487600" cy="2362200"/>
          </a:xfrm>
          <a:prstGeom prst="roundRect">
            <a:avLst>
              <a:gd name="adj" fmla="val 465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Løse arbeidskraft-behov, sikre tjenester </a:t>
            </a:r>
            <a:br>
              <a:rPr lang="nb-NO" dirty="0" smtClean="0"/>
            </a:br>
            <a:r>
              <a:rPr lang="nb-NO" dirty="0" smtClean="0"/>
              <a:t>til befolkningen </a:t>
            </a:r>
            <a:br>
              <a:rPr lang="nb-NO" dirty="0" smtClean="0"/>
            </a:br>
            <a:r>
              <a:rPr lang="nb-NO" dirty="0" smtClean="0"/>
              <a:t>og bidra til å </a:t>
            </a:r>
            <a:br>
              <a:rPr lang="nb-NO" dirty="0" smtClean="0"/>
            </a:br>
            <a:r>
              <a:rPr lang="nb-NO" dirty="0" smtClean="0"/>
              <a:t>finansiere velferd</a:t>
            </a:r>
            <a:endParaRPr lang="nb-NO" dirty="0"/>
          </a:p>
        </p:txBody>
      </p:sp>
      <p:sp>
        <p:nvSpPr>
          <p:cNvPr id="8" name="Avrundet rektangel 7"/>
          <p:cNvSpPr/>
          <p:nvPr/>
        </p:nvSpPr>
        <p:spPr>
          <a:xfrm>
            <a:off x="3367100" y="2667000"/>
            <a:ext cx="2487600" cy="2362200"/>
          </a:xfrm>
          <a:prstGeom prst="roundRect">
            <a:avLst>
              <a:gd name="adj" fmla="val 465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Sikre kompetanse </a:t>
            </a:r>
            <a:br>
              <a:rPr lang="nb-NO" dirty="0" smtClean="0"/>
            </a:br>
            <a:r>
              <a:rPr lang="nb-NO" dirty="0" smtClean="0"/>
              <a:t>og arbeidskraft, omdømme i </a:t>
            </a:r>
            <a:br>
              <a:rPr lang="nb-NO" dirty="0" smtClean="0"/>
            </a:br>
            <a:r>
              <a:rPr lang="nb-NO" dirty="0" smtClean="0"/>
              <a:t>et fremtidig rekrutteringsmarked</a:t>
            </a:r>
            <a:endParaRPr lang="nb-NO" dirty="0"/>
          </a:p>
        </p:txBody>
      </p:sp>
      <p:sp>
        <p:nvSpPr>
          <p:cNvPr id="9" name="Avrundet rektangel 8"/>
          <p:cNvSpPr/>
          <p:nvPr/>
        </p:nvSpPr>
        <p:spPr>
          <a:xfrm>
            <a:off x="6186500" y="2667000"/>
            <a:ext cx="2487600" cy="2362200"/>
          </a:xfrm>
          <a:prstGeom prst="roundRect">
            <a:avLst>
              <a:gd name="adj" fmla="val 4651"/>
            </a:avLst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nb-NO" dirty="0" smtClean="0"/>
              <a:t>Det er alltid lønnsomt å fortsette lenger, arbeid og aktivitet fremmer for mange både helse </a:t>
            </a:r>
            <a:br>
              <a:rPr lang="nb-NO" dirty="0" smtClean="0"/>
            </a:br>
            <a:r>
              <a:rPr lang="nb-NO" dirty="0" smtClean="0"/>
              <a:t>og livskvalitet</a:t>
            </a:r>
            <a:endParaRPr lang="nb-NO" dirty="0"/>
          </a:p>
        </p:txBody>
      </p:sp>
      <p:sp>
        <p:nvSpPr>
          <p:cNvPr id="10" name="Plassholder for dato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C331FA5-815F-44EC-B498-C13EA2D85AD8}" type="datetime1">
              <a:rPr lang="nn-NO" smtClean="0"/>
              <a:pPr>
                <a:defRPr/>
              </a:pPr>
              <a:t>08.09.2014</a:t>
            </a:fld>
            <a:endParaRPr lang="nb-NO" dirty="0"/>
          </a:p>
        </p:txBody>
      </p:sp>
      <p:sp>
        <p:nvSpPr>
          <p:cNvPr id="16" name="Plassholder for lysbildenumm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4AD3C-D339-4D54-B023-3A48C389FB3D}" type="slidenum">
              <a:rPr lang="nb-NO" smtClean="0"/>
              <a:pPr>
                <a:defRPr/>
              </a:pPr>
              <a:t>7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23138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84213" y="142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nb-NO" sz="3200" dirty="0">
              <a:solidFill>
                <a:schemeClr val="tx2"/>
              </a:solidFill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428625" y="2708275"/>
            <a:ext cx="8072438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2900" dirty="0"/>
          </a:p>
        </p:txBody>
      </p:sp>
      <p:sp>
        <p:nvSpPr>
          <p:cNvPr id="9" name="Tittel 8"/>
          <p:cNvSpPr>
            <a:spLocks noGrp="1"/>
          </p:cNvSpPr>
          <p:nvPr>
            <p:ph type="title"/>
          </p:nvPr>
        </p:nvSpPr>
        <p:spPr>
          <a:xfrm>
            <a:off x="457200" y="76200"/>
            <a:ext cx="6400800" cy="1143000"/>
          </a:xfrm>
        </p:spPr>
        <p:txBody>
          <a:bodyPr/>
          <a:lstStyle/>
          <a:p>
            <a:r>
              <a:rPr lang="nb-NO" sz="3200" dirty="0" smtClean="0"/>
              <a:t>Yrkesaktive seniorer  bidrar til finansiering av velferden</a:t>
            </a:r>
            <a:endParaRPr lang="nb-NO" sz="3200" dirty="0"/>
          </a:p>
        </p:txBody>
      </p:sp>
      <p:sp>
        <p:nvSpPr>
          <p:cNvPr id="10" name="Plassholder for innhold 9"/>
          <p:cNvSpPr>
            <a:spLocks noGrp="1"/>
          </p:cNvSpPr>
          <p:nvPr>
            <p:ph idx="1"/>
          </p:nvPr>
        </p:nvSpPr>
        <p:spPr>
          <a:xfrm>
            <a:off x="457200" y="1798637"/>
            <a:ext cx="4495800" cy="4068763"/>
          </a:xfrm>
        </p:spPr>
        <p:txBody>
          <a:bodyPr/>
          <a:lstStyle/>
          <a:p>
            <a:pPr>
              <a:spcAft>
                <a:spcPts val="1200"/>
              </a:spcAft>
              <a:buFont typeface="Arial"/>
              <a:buChar char="•"/>
            </a:pPr>
            <a:r>
              <a:rPr lang="nb-NO" sz="2200" dirty="0" smtClean="0"/>
              <a:t>Arbeidskraft og kompetanse </a:t>
            </a:r>
            <a:r>
              <a:rPr lang="nb-NO" sz="2200" smtClean="0"/>
              <a:t>til arbeidslivet</a:t>
            </a:r>
            <a:r>
              <a:rPr lang="nb-NO" sz="2200" dirty="0" smtClean="0"/>
              <a:t>, bedre tjenester til befolkningen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nb-NO" sz="2200" dirty="0" smtClean="0"/>
              <a:t>Flere i arbeid gir flere årsverk, bidrar til økt verdiskapning</a:t>
            </a:r>
          </a:p>
          <a:p>
            <a:pPr>
              <a:spcAft>
                <a:spcPts val="1200"/>
              </a:spcAft>
              <a:buFont typeface="Arial"/>
              <a:buChar char="•"/>
            </a:pPr>
            <a:r>
              <a:rPr lang="nb-NO" sz="2200" dirty="0" smtClean="0"/>
              <a:t>Økt forventet pensjonerings-alder med 6 </a:t>
            </a:r>
            <a:r>
              <a:rPr lang="nb-NO" sz="2200" dirty="0" err="1" smtClean="0"/>
              <a:t>mnd</a:t>
            </a:r>
            <a:r>
              <a:rPr lang="nb-NO" sz="2200" dirty="0" smtClean="0"/>
              <a:t>  gir en samfunns-økonomisk gevinst på mellom  12 og 15 mrd  per år </a:t>
            </a:r>
            <a:r>
              <a:rPr lang="nb-NO" sz="1800" dirty="0" smtClean="0"/>
              <a:t>(</a:t>
            </a:r>
            <a:r>
              <a:rPr lang="nb-NO" sz="1800" dirty="0" err="1" smtClean="0"/>
              <a:t>NyAnalyse</a:t>
            </a:r>
            <a:r>
              <a:rPr lang="nb-NO" sz="1800" dirty="0" smtClean="0"/>
              <a:t> 2013)</a:t>
            </a:r>
          </a:p>
        </p:txBody>
      </p:sp>
      <p:pic>
        <p:nvPicPr>
          <p:cNvPr id="8" name="Bilde 7" descr="kampanje13.jp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32920" y="1905001"/>
            <a:ext cx="4419600" cy="398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82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428625" y="2708275"/>
            <a:ext cx="8072438" cy="2960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nb-NO" sz="2900" dirty="0"/>
          </a:p>
        </p:txBody>
      </p:sp>
      <p:sp>
        <p:nvSpPr>
          <p:cNvPr id="13318" name="Tittel 7"/>
          <p:cNvSpPr>
            <a:spLocks noGrp="1"/>
          </p:cNvSpPr>
          <p:nvPr>
            <p:ph type="title"/>
          </p:nvPr>
        </p:nvSpPr>
        <p:spPr>
          <a:xfrm>
            <a:off x="476634" y="5467"/>
            <a:ext cx="6400800" cy="1143000"/>
          </a:xfrm>
        </p:spPr>
        <p:txBody>
          <a:bodyPr/>
          <a:lstStyle/>
          <a:p>
            <a:r>
              <a:rPr lang="nb-NO" sz="3200" dirty="0"/>
              <a:t>E</a:t>
            </a:r>
            <a:r>
              <a:rPr lang="nb-NO" sz="3200" dirty="0" smtClean="0"/>
              <a:t>r det mytene som styrer?</a:t>
            </a:r>
          </a:p>
        </p:txBody>
      </p:sp>
      <p:pic>
        <p:nvPicPr>
          <p:cNvPr id="13320" name="Picture 8" descr="\\sbs\Kari Østerud$\My Pictures\ab151ae466496604ae8f1a16f8d03c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2133600"/>
            <a:ext cx="3781167" cy="3200400"/>
          </a:xfrm>
          <a:prstGeom prst="roundRect">
            <a:avLst>
              <a:gd name="adj" fmla="val 2778"/>
            </a:avLst>
          </a:prstGeom>
          <a:solidFill>
            <a:srgbClr val="FFFFFF">
              <a:shade val="85000"/>
            </a:srgbClr>
          </a:solidFill>
          <a:ln w="22225" cap="flat" cmpd="sng" algn="ctr">
            <a:solidFill>
              <a:srgbClr val="CB6E35"/>
            </a:solidFill>
            <a:prstDash val="solid"/>
            <a:round/>
            <a:headEnd type="none" w="med" len="med"/>
            <a:tailEnd type="none" w="med" len="med"/>
          </a:ln>
          <a:effectLst/>
        </p:spPr>
      </p:pic>
      <p:sp>
        <p:nvSpPr>
          <p:cNvPr id="11" name="Plassholder for dato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65640C1-0A94-4E42-BAD3-095119D10118}" type="datetime1">
              <a:rPr lang="nn-NO" smtClean="0"/>
              <a:pPr>
                <a:defRPr/>
              </a:pPr>
              <a:t>08.09.2014</a:t>
            </a:fld>
            <a:endParaRPr lang="nb-NO" dirty="0"/>
          </a:p>
        </p:txBody>
      </p:sp>
      <p:sp>
        <p:nvSpPr>
          <p:cNvPr id="13" name="Plassholder for lysbildenumm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14AD3C-D339-4D54-B023-3A48C389FB3D}" type="slidenum">
              <a:rPr lang="nb-NO" smtClean="0"/>
              <a:pPr>
                <a:defRPr/>
              </a:pPr>
              <a:t>9</a:t>
            </a:fld>
            <a:endParaRPr lang="nb-NO" dirty="0"/>
          </a:p>
        </p:txBody>
      </p:sp>
      <p:sp>
        <p:nvSpPr>
          <p:cNvPr id="9" name="Rektangel 8"/>
          <p:cNvSpPr/>
          <p:nvPr/>
        </p:nvSpPr>
        <p:spPr>
          <a:xfrm>
            <a:off x="457200" y="2133600"/>
            <a:ext cx="4419600" cy="3200400"/>
          </a:xfrm>
          <a:prstGeom prst="rect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216000" rtlCol="0" anchor="ctr"/>
          <a:lstStyle/>
          <a:p>
            <a:pPr>
              <a:spcAft>
                <a:spcPts val="1800"/>
              </a:spcAft>
            </a:pPr>
            <a:r>
              <a:rPr lang="nb-NO" sz="2000" b="1" dirty="0" smtClean="0">
                <a:solidFill>
                  <a:srgbClr val="262626"/>
                </a:solidFill>
              </a:rPr>
              <a:t>”Eldre arbeidstakere…</a:t>
            </a:r>
          </a:p>
          <a:p>
            <a:pPr>
              <a:spcAft>
                <a:spcPts val="1800"/>
              </a:spcAft>
            </a:pPr>
            <a:r>
              <a:rPr lang="nb-NO" sz="2000" dirty="0" smtClean="0">
                <a:solidFill>
                  <a:srgbClr val="262626"/>
                </a:solidFill>
              </a:rPr>
              <a:t>…har vanskelig for å lære noe nytt”</a:t>
            </a:r>
          </a:p>
          <a:p>
            <a:pPr>
              <a:spcAft>
                <a:spcPts val="1800"/>
              </a:spcAft>
            </a:pPr>
            <a:r>
              <a:rPr lang="nb-NO" sz="2000" dirty="0" smtClean="0">
                <a:solidFill>
                  <a:srgbClr val="262626"/>
                </a:solidFill>
              </a:rPr>
              <a:t>…har mindre intellektuell kapasitet”</a:t>
            </a:r>
          </a:p>
          <a:p>
            <a:pPr>
              <a:spcAft>
                <a:spcPts val="1800"/>
              </a:spcAft>
            </a:pPr>
            <a:r>
              <a:rPr lang="nb-NO" sz="2000" dirty="0" smtClean="0">
                <a:solidFill>
                  <a:srgbClr val="262626"/>
                </a:solidFill>
              </a:rPr>
              <a:t>…har vanskelig for å omstille seg”</a:t>
            </a:r>
          </a:p>
          <a:p>
            <a:pPr>
              <a:spcAft>
                <a:spcPts val="1800"/>
              </a:spcAft>
            </a:pPr>
            <a:r>
              <a:rPr lang="nb-NO" sz="2000" dirty="0" smtClean="0">
                <a:solidFill>
                  <a:srgbClr val="262626"/>
                </a:solidFill>
              </a:rPr>
              <a:t>…er lite produktive”</a:t>
            </a:r>
          </a:p>
          <a:p>
            <a:pPr>
              <a:spcAft>
                <a:spcPts val="1800"/>
              </a:spcAft>
            </a:pPr>
            <a:r>
              <a:rPr lang="nb-NO" sz="2000" dirty="0" smtClean="0">
                <a:solidFill>
                  <a:srgbClr val="262626"/>
                </a:solidFill>
              </a:rPr>
              <a:t>.. er alt for kostbare ”</a:t>
            </a:r>
            <a:endParaRPr lang="nb-NO" sz="2000" dirty="0">
              <a:solidFill>
                <a:srgbClr val="262626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7808">
            <a:off x="3079212" y="3649129"/>
            <a:ext cx="5731377" cy="1788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2092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tandard utforming">
  <a:themeElements>
    <a:clrScheme name="SSP 3">
      <a:dk1>
        <a:srgbClr val="000000"/>
      </a:dk1>
      <a:lt1>
        <a:srgbClr val="FFFFFF"/>
      </a:lt1>
      <a:dk2>
        <a:srgbClr val="000000"/>
      </a:dk2>
      <a:lt2>
        <a:srgbClr val="008FAB"/>
      </a:lt2>
      <a:accent1>
        <a:srgbClr val="E47623"/>
      </a:accent1>
      <a:accent2>
        <a:srgbClr val="333399"/>
      </a:accent2>
      <a:accent3>
        <a:srgbClr val="9F0927"/>
      </a:accent3>
      <a:accent4>
        <a:srgbClr val="4C0C4A"/>
      </a:accent4>
      <a:accent5>
        <a:srgbClr val="424342"/>
      </a:accent5>
      <a:accent6>
        <a:srgbClr val="F9C51A"/>
      </a:accent6>
      <a:hlink>
        <a:srgbClr val="009999"/>
      </a:hlink>
      <a:folHlink>
        <a:srgbClr val="99CC00"/>
      </a:folHlink>
    </a:clrScheme>
    <a:fontScheme name="Standard utforming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tandard utform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 utform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 utform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21933</TotalTime>
  <Words>529</Words>
  <Application>Microsoft Office PowerPoint</Application>
  <PresentationFormat>Skjermfremvisning (4:3)</PresentationFormat>
  <Paragraphs>155</Paragraphs>
  <Slides>22</Slides>
  <Notes>18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Lysbildetitler</vt:lpstr>
      </vt:variant>
      <vt:variant>
        <vt:i4>22</vt:i4>
      </vt:variant>
    </vt:vector>
  </HeadingPairs>
  <TitlesOfParts>
    <vt:vector size="23" baseType="lpstr">
      <vt:lpstr>Standard utforming</vt:lpstr>
      <vt:lpstr>PowerPoint-presentasjon</vt:lpstr>
      <vt:lpstr>PowerPoint-presentasjon</vt:lpstr>
      <vt:lpstr>Agendapunkter</vt:lpstr>
      <vt:lpstr>Eldre arbeidstagere ….</vt:lpstr>
      <vt:lpstr>Ved hvilken alder vil du anslå at folk begynner å bli regnet som ”eldre” i arbeidslivet?</vt:lpstr>
      <vt:lpstr>Demografi og en aldrende befolkning</vt:lpstr>
      <vt:lpstr>Seniorene – en del av løsningen!</vt:lpstr>
      <vt:lpstr>Yrkesaktive seniorer  bidrar til finansiering av velferden</vt:lpstr>
      <vt:lpstr>Er det mytene som styrer?</vt:lpstr>
      <vt:lpstr>Nye seniorbilder</vt:lpstr>
      <vt:lpstr>Agendapunkter</vt:lpstr>
      <vt:lpstr>Vi jobber lenger…</vt:lpstr>
      <vt:lpstr>Ved hvilken alder kunne du tenke deg å tre helt ut av arbeidslivet (gå av med pensjon) hvis du selv kunne velge helt fritt?</vt:lpstr>
      <vt:lpstr>Det er en fordel for vår bedrift/ virksomhet at folk jobber helt frem til normal pensjonsalder </vt:lpstr>
      <vt:lpstr>Er arbeidstakere i 50-årsalderen ettertraktet på dagens arbeidsmarked ? </vt:lpstr>
      <vt:lpstr>Kampen om kompetansen</vt:lpstr>
      <vt:lpstr>Kan vi tenke nytt  om seniorene i arbeidslivet?</vt:lpstr>
      <vt:lpstr>Kan vi tenke nytt  om seniorene i arbeidslivet?</vt:lpstr>
      <vt:lpstr>Agendapunkter</vt:lpstr>
      <vt:lpstr>SSP er</vt:lpstr>
      <vt:lpstr>PowerPoint-presentasjon</vt:lpstr>
      <vt:lpstr>PowerPoint-presentasjon</vt:lpstr>
    </vt:vector>
  </TitlesOfParts>
  <Company>SSP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Pilotprosjekt - kompetanseprogram for tillitsvalgte</dc:title>
  <dc:creator>Roger Moen</dc:creator>
  <cp:lastModifiedBy>Kari Østerud</cp:lastModifiedBy>
  <cp:revision>604</cp:revision>
  <dcterms:created xsi:type="dcterms:W3CDTF">2011-06-03T08:57:55Z</dcterms:created>
  <dcterms:modified xsi:type="dcterms:W3CDTF">2014-09-08T10:54:03Z</dcterms:modified>
</cp:coreProperties>
</file>